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7315200" cy="1005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E7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CB0276-E62C-41B5-A7B5-1E8C23403B5A}">
  <a:tblStyle styleId="{73CB0276-E62C-41B5-A7B5-1E8C23403B5A}" styleName="Table_0">
    <a:wholeTbl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1350CF2-C76A-4825-8406-2B75B67769C0}" styleName="Table_1">
    <a:wholeTbl>
      <a:tcStyle>
        <a:tcBdr>
          <a:left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526" y="24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11D4-B8E9-4B3A-918E-9B064AF8CC6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E4F2F-64B5-4493-8AAC-5FDBF9DC0D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6316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4559" y="5184373"/>
            <a:ext cx="7186200" cy="4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88700" y="517195"/>
            <a:ext cx="6546900" cy="28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88700" y="3398902"/>
            <a:ext cx="6546900" cy="168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4559" y="5184373"/>
            <a:ext cx="7186200" cy="4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88700" y="3352800"/>
            <a:ext cx="6546900" cy="1536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49359" y="870271"/>
            <a:ext cx="6816600" cy="121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49359" y="2253728"/>
            <a:ext cx="3199800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3865920" y="2253728"/>
            <a:ext cx="3199800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49359" y="870271"/>
            <a:ext cx="6816600" cy="121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49360" y="1086506"/>
            <a:ext cx="2246400" cy="147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49360" y="2717439"/>
            <a:ext cx="2246400" cy="621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2200" y="1029306"/>
            <a:ext cx="4483200" cy="799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09440" y="157813"/>
            <a:ext cx="3541199" cy="97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4023740" y="8791200"/>
            <a:ext cx="374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12400" y="2310880"/>
            <a:ext cx="3236100" cy="2999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12400" y="5414935"/>
            <a:ext cx="3236100" cy="26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951600" y="1416213"/>
            <a:ext cx="3069600" cy="722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49359" y="8273124"/>
            <a:ext cx="4799100" cy="118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4559" y="5184373"/>
            <a:ext cx="7186200" cy="4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49359" y="1452979"/>
            <a:ext cx="6816600" cy="392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49359" y="5563911"/>
            <a:ext cx="6816600" cy="254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9359" y="870271"/>
            <a:ext cx="6816600" cy="12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9359" y="2253728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‹Nr.›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eelancermap.com/?utm_source=blog&amp;utm_campaign=modelo-carta-cobranca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-9525" y="599607"/>
            <a:ext cx="7315200" cy="14990"/>
          </a:xfrm>
          <a:prstGeom prst="line">
            <a:avLst/>
          </a:prstGeom>
          <a:ln w="63500">
            <a:solidFill>
              <a:srgbClr val="145E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14990" y="8964118"/>
            <a:ext cx="7345180" cy="1079292"/>
          </a:xfrm>
          <a:prstGeom prst="rect">
            <a:avLst/>
          </a:prstGeom>
          <a:solidFill>
            <a:srgbClr val="14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0" y="9129008"/>
            <a:ext cx="7330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 Doe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Morada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| N.I.F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endParaRPr lang="en-US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+123 – 111 222 333   </a:t>
            </a:r>
            <a:r>
              <a:rPr lang="en-US" sz="14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 </a:t>
            </a:r>
            <a:r>
              <a:rPr lang="en-US" sz="1400" u="sng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john.doe@business.com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en-US" sz="14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www.johndoe.com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38426" y="2364836"/>
            <a:ext cx="400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/>
              <a:t>Nº do cliente: </a:t>
            </a:r>
            <a:r>
              <a:rPr lang="pt-PT" sz="1200" dirty="0"/>
              <a:t>123456</a:t>
            </a:r>
            <a:endParaRPr lang="en-US" sz="1200" dirty="0"/>
          </a:p>
          <a:p>
            <a:pPr algn="r"/>
            <a:r>
              <a:rPr lang="pt-PT" sz="1200" b="1" dirty="0"/>
              <a:t>N° da fatura: </a:t>
            </a:r>
            <a:r>
              <a:rPr lang="pt-PT" sz="1200" dirty="0"/>
              <a:t>20XX/XX</a:t>
            </a:r>
            <a:endParaRPr lang="en-US" sz="1200" dirty="0"/>
          </a:p>
          <a:p>
            <a:pPr algn="r"/>
            <a:r>
              <a:rPr lang="pt-PT" sz="1200" b="1" dirty="0"/>
              <a:t>Data da fatura: </a:t>
            </a:r>
            <a:r>
              <a:rPr lang="pt-PT" sz="1200" dirty="0"/>
              <a:t>DD.MM.YYY</a:t>
            </a:r>
            <a:endParaRPr lang="en-US" sz="1200" dirty="0"/>
          </a:p>
          <a:p>
            <a:pPr algn="r"/>
            <a:r>
              <a:rPr lang="es-ES" sz="1200" b="1" dirty="0"/>
              <a:t>Data do Lembrete: </a:t>
            </a:r>
            <a:r>
              <a:rPr lang="es-ES" sz="1200" dirty="0"/>
              <a:t>DD.MM.YYYY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682052" y="4229411"/>
            <a:ext cx="59510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 smtClean="0"/>
              <a:t>Estimado </a:t>
            </a:r>
            <a:r>
              <a:rPr lang="pt-PT" sz="1200" b="1" dirty="0"/>
              <a:t>[Nome do cliente</a:t>
            </a:r>
            <a:r>
              <a:rPr lang="pt-PT" sz="1200" b="1" dirty="0" smtClean="0"/>
              <a:t>]</a:t>
            </a:r>
            <a:r>
              <a:rPr lang="pt-PT" sz="1200" dirty="0" smtClean="0"/>
              <a:t>,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pt-PT" sz="1200" dirty="0"/>
              <a:t>Venho por este meio recordá-lo de que se encontra ainda por liquidar a fatura </a:t>
            </a:r>
            <a:r>
              <a:rPr lang="pt-PT" sz="1200" b="1" dirty="0"/>
              <a:t>[nº de fatura]</a:t>
            </a:r>
            <a:r>
              <a:rPr lang="pt-PT" sz="1200" dirty="0"/>
              <a:t>, que está já com um atraso de </a:t>
            </a:r>
            <a:r>
              <a:rPr lang="pt-PT" sz="1200" b="1" dirty="0"/>
              <a:t>[nº de dias] </a:t>
            </a:r>
            <a:r>
              <a:rPr lang="pt-PT" sz="1200" dirty="0"/>
              <a:t>dias. </a:t>
            </a:r>
            <a:r>
              <a:rPr lang="pt-PT" sz="1200" dirty="0"/>
              <a:t>Agradecia que procedesse à sua liquidação, no máximo até </a:t>
            </a:r>
            <a:r>
              <a:rPr lang="pt-PT" sz="1200" b="1" dirty="0"/>
              <a:t>[DD.MM.AAAA]. </a:t>
            </a:r>
            <a:endParaRPr lang="pt-PT" sz="1200" b="1" dirty="0" smtClean="0"/>
          </a:p>
          <a:p>
            <a:pPr>
              <a:lnSpc>
                <a:spcPct val="150000"/>
              </a:lnSpc>
            </a:pPr>
            <a:endParaRPr lang="en-US" sz="1200" b="1" dirty="0"/>
          </a:p>
          <a:p>
            <a:pPr>
              <a:lnSpc>
                <a:spcPct val="150000"/>
              </a:lnSpc>
            </a:pPr>
            <a:r>
              <a:rPr lang="pt-PT" sz="1200" dirty="0"/>
              <a:t>Se já efetuou o pagamento, por favor ignore esta mensagem. </a:t>
            </a:r>
            <a:r>
              <a:rPr lang="pt-PT" sz="1200" dirty="0"/>
              <a:t>Se não, por favor tenha em conta que a partir da data estipulada acima serão cobrados juros de mora de [X%], que acrescem ao valor em dívida da fatura</a:t>
            </a:r>
            <a:r>
              <a:rPr lang="pt-PT" sz="12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pt-PT" sz="1200" dirty="0"/>
              <a:t>Muito obrigado,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s-ES" sz="1200" dirty="0"/>
              <a:t>John Doe</a:t>
            </a:r>
            <a:endParaRPr lang="en-US" sz="1200" dirty="0"/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639111" y="3660307"/>
            <a:ext cx="421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1° Lembrete de pagamento [N° da fatura] 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781987" y="1336623"/>
            <a:ext cx="227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Nome do cliente</a:t>
            </a:r>
            <a:endParaRPr lang="en-US" sz="1200" dirty="0"/>
          </a:p>
          <a:p>
            <a:r>
              <a:rPr lang="pt-PT" sz="1200" dirty="0"/>
              <a:t>Morada do cliente</a:t>
            </a:r>
            <a:endParaRPr lang="en-US" sz="1200" dirty="0"/>
          </a:p>
          <a:p>
            <a:r>
              <a:rPr lang="pt-PT" sz="1200" dirty="0"/>
              <a:t>CP / Cidade</a:t>
            </a:r>
            <a:endParaRPr lang="en-US" sz="1200" dirty="0"/>
          </a:p>
          <a:p>
            <a:r>
              <a:rPr lang="pt-PT" sz="1200" dirty="0"/>
              <a:t>NIF: </a:t>
            </a:r>
            <a:r>
              <a:rPr lang="pt-PT" sz="1200" dirty="0" smtClean="0"/>
              <a:t>XX-XXXXX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37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599607"/>
            <a:ext cx="7315200" cy="14990"/>
          </a:xfrm>
          <a:prstGeom prst="line">
            <a:avLst/>
          </a:prstGeom>
          <a:ln w="63500">
            <a:solidFill>
              <a:srgbClr val="145E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14990" y="8964118"/>
            <a:ext cx="7345180" cy="1079292"/>
          </a:xfrm>
          <a:prstGeom prst="rect">
            <a:avLst/>
          </a:prstGeom>
          <a:solidFill>
            <a:srgbClr val="14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0" y="9129008"/>
            <a:ext cx="7330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 Doe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Morada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N.I.F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+123 – 111 222 333 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 </a:t>
            </a:r>
            <a:r>
              <a:rPr lang="en-US" sz="1400" u="sng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john.doe@business.com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400" u="sng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www.johndoe.com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28378" y="1082326"/>
            <a:ext cx="2000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5E7B"/>
                </a:solidFill>
              </a:rPr>
              <a:t>FATURA PENDENTE</a:t>
            </a:r>
            <a:endParaRPr lang="en-US" dirty="0">
              <a:solidFill>
                <a:srgbClr val="145E7B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4200" y="6197975"/>
            <a:ext cx="6441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PARA EFECTUAR O PAGAMENTO</a:t>
            </a:r>
            <a:endParaRPr lang="en-US" sz="1200" dirty="0"/>
          </a:p>
          <a:p>
            <a:endParaRPr lang="en-US" sz="1200" b="1" dirty="0" smtClean="0"/>
          </a:p>
          <a:p>
            <a:r>
              <a:rPr lang="en-US" sz="1200" b="1" dirty="0" smtClean="0"/>
              <a:t>PayPal</a:t>
            </a:r>
            <a:r>
              <a:rPr lang="en-US" sz="1200" b="1" dirty="0"/>
              <a:t>: </a:t>
            </a:r>
            <a:r>
              <a:rPr lang="en-US" sz="1200" u="sng" dirty="0">
                <a:solidFill>
                  <a:schemeClr val="bg2"/>
                </a:solidFill>
              </a:rPr>
              <a:t>john.doe@business.com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b="1" dirty="0" err="1"/>
              <a:t>Transferência</a:t>
            </a:r>
            <a:r>
              <a:rPr lang="en-US" sz="1200" b="1" dirty="0"/>
              <a:t> </a:t>
            </a:r>
            <a:r>
              <a:rPr lang="en-US" sz="1200" b="1" dirty="0" err="1"/>
              <a:t>bancária</a:t>
            </a:r>
            <a:r>
              <a:rPr lang="es-ES" sz="1200" b="1" dirty="0"/>
              <a:t>: </a:t>
            </a:r>
            <a:r>
              <a:rPr lang="en-US" sz="1200" dirty="0" smtClean="0"/>
              <a:t>John </a:t>
            </a:r>
            <a:r>
              <a:rPr lang="en-US" sz="1200" dirty="0"/>
              <a:t>Doe -</a:t>
            </a:r>
            <a:r>
              <a:rPr lang="en-US" sz="1200" b="1" dirty="0"/>
              <a:t> </a:t>
            </a:r>
            <a:r>
              <a:rPr lang="en-US" sz="1200" dirty="0"/>
              <a:t>IBAN YYXX XXXX </a:t>
            </a:r>
            <a:r>
              <a:rPr lang="en-US" sz="1200" dirty="0" err="1"/>
              <a:t>XXXX</a:t>
            </a:r>
            <a:r>
              <a:rPr lang="en-US" sz="1200" dirty="0"/>
              <a:t> </a:t>
            </a:r>
            <a:r>
              <a:rPr lang="en-US" sz="1200" dirty="0" err="1"/>
              <a:t>XXXX</a:t>
            </a:r>
            <a:r>
              <a:rPr lang="en-US" sz="1200" dirty="0"/>
              <a:t> XX </a:t>
            </a:r>
          </a:p>
        </p:txBody>
      </p:sp>
      <p:pic>
        <p:nvPicPr>
          <p:cNvPr id="10" name="Grafik 9" descr="C:\Users\Natalia\Google Drive\Fmap Logo\Logo_freelancermap_transparen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06" y="7809230"/>
            <a:ext cx="2008505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/>
          <p:cNvSpPr/>
          <p:nvPr/>
        </p:nvSpPr>
        <p:spPr>
          <a:xfrm>
            <a:off x="-14990" y="7655341"/>
            <a:ext cx="7330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Powered by: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20324"/>
              </p:ext>
            </p:extLst>
          </p:nvPr>
        </p:nvGraphicFramePr>
        <p:xfrm>
          <a:off x="436705" y="1447800"/>
          <a:ext cx="6441789" cy="4361109"/>
        </p:xfrm>
        <a:graphic>
          <a:graphicData uri="http://schemas.openxmlformats.org/drawingml/2006/table">
            <a:tbl>
              <a:tblPr firstRow="1" firstCol="1" bandRow="1">
                <a:tableStyleId>{73CB0276-E62C-41B5-A7B5-1E8C23403B5A}</a:tableStyleId>
              </a:tblPr>
              <a:tblGrid>
                <a:gridCol w="277973"/>
                <a:gridCol w="3504897"/>
                <a:gridCol w="561975"/>
                <a:gridCol w="151130"/>
                <a:gridCol w="463725"/>
                <a:gridCol w="648823"/>
                <a:gridCol w="833266"/>
              </a:tblGrid>
              <a:tr h="311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Descrição</a:t>
                      </a:r>
                      <a:endParaRPr lang="en-US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Preço</a:t>
                      </a:r>
                      <a:endParaRPr lang="en-US" sz="11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Unid.</a:t>
                      </a:r>
                      <a:endParaRPr lang="en-US" sz="11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5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Quant.</a:t>
                      </a:r>
                      <a:endParaRPr lang="en-US" sz="11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765810" algn="l"/>
                        </a:tabLst>
                      </a:pPr>
                      <a:r>
                        <a:rPr lang="pt-PT" sz="11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Subtotal</a:t>
                      </a:r>
                      <a:endParaRPr lang="en-US" sz="11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1.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WordPress Web Design</a:t>
                      </a:r>
                      <a:endParaRPr lang="en-US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$50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/hr.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$5,000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Comece com maquetes, 10 páginas e estrutura do site. 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Discussão para ver se as maquetes precisam de alguma 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edição, com o OK a avançar para o design actual.</a:t>
                      </a: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858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2.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Hosting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&amp; 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mantenance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$100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$100 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mens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.)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r>
                        <a:rPr lang="pt-PT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Suporte técnico contínuo e hospedagem por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pt-PT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e-mail e telefonema.</a:t>
                      </a:r>
                      <a:endParaRPr lang="en-US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3.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Tarefa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 / </a:t>
                      </a:r>
                      <a:r>
                        <a:rPr lang="en-US" sz="12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Servi</a:t>
                      </a:r>
                      <a:r>
                        <a:rPr lang="pt-PT" sz="12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ços prestados</a:t>
                      </a:r>
                      <a:endParaRPr lang="en-US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$/€/</a:t>
                      </a:r>
                      <a:r>
                        <a:rPr lang="de-DE" sz="1200" b="1" dirty="0">
                          <a:solidFill>
                            <a:schemeClr val="bg2"/>
                          </a:solidFill>
                          <a:effectLst/>
                        </a:rPr>
                        <a:t>£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$XXX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r>
                        <a:rPr lang="pt-PT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Descrever mais precisamente o que é a tarefa e o que está incluído. Qualquer nota especial pode ser incluída aqui.</a:t>
                      </a:r>
                      <a:endParaRPr lang="en-US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Subtotal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$5,000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Desconto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(X%)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– </a:t>
                      </a:r>
                      <a:r>
                        <a:rPr lang="en-US" sz="1200" i="1" dirty="0" err="1" smtClean="0">
                          <a:solidFill>
                            <a:schemeClr val="bg2"/>
                          </a:solidFill>
                          <a:effectLst/>
                        </a:rPr>
                        <a:t>Opciona</a:t>
                      </a: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l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$ 100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IVA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(X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%) / Reverse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charge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$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1,345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Valor total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5,000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4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Benutzerdefiniert</PresentationFormat>
  <Paragraphs>79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Raleway</vt:lpstr>
      <vt:lpstr>Source Sans Pro</vt:lpstr>
      <vt:lpstr>Times New Roman</vt:lpstr>
      <vt:lpstr>plum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Freelance-Proposal-Template-PPT</dc:title>
  <dc:creator>freelancermap</dc:creator>
  <cp:lastModifiedBy>Anwender</cp:lastModifiedBy>
  <cp:revision>11</cp:revision>
  <dcterms:modified xsi:type="dcterms:W3CDTF">2020-06-05T11:46:40Z</dcterms:modified>
</cp:coreProperties>
</file>