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315200" cy="100584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E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3CB0276-E62C-41B5-A7B5-1E8C23403B5A}">
  <a:tblStyle styleId="{73CB0276-E62C-41B5-A7B5-1E8C23403B5A}" styleName="Table_0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1350CF2-C76A-4825-8406-2B75B67769C0}" styleName="Table_1">
    <a:wholeTbl>
      <a:tcStyle>
        <a:tcBdr>
          <a:left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712" y="-72"/>
      </p:cViewPr>
      <p:guideLst>
        <p:guide orient="horz" pos="316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711D4-B8E9-4B3A-918E-9B064AF8CC69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E4F2F-64B5-4493-8AAC-5FDBF9DC0D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46316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88700" y="517195"/>
            <a:ext cx="6546900" cy="28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88700" y="3398902"/>
            <a:ext cx="6546900" cy="168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88700" y="3352800"/>
            <a:ext cx="6546900" cy="1536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249359" y="2253728"/>
            <a:ext cx="3199800" cy="668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3865920" y="2253728"/>
            <a:ext cx="3199800" cy="668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9360" y="1086506"/>
            <a:ext cx="2246400" cy="1477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49360" y="2717439"/>
            <a:ext cx="2246400" cy="621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92200" y="1029306"/>
            <a:ext cx="4483200" cy="799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09440" y="157813"/>
            <a:ext cx="3541199" cy="97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4023740" y="8791200"/>
            <a:ext cx="3747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12400" y="2310880"/>
            <a:ext cx="3236100" cy="2999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12400" y="5414935"/>
            <a:ext cx="3236100" cy="2631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3951600" y="1416213"/>
            <a:ext cx="3069600" cy="722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49359" y="8273124"/>
            <a:ext cx="4799100" cy="118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49359" y="1452979"/>
            <a:ext cx="6816600" cy="3923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49359" y="5563911"/>
            <a:ext cx="6816600" cy="254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9359" y="2253728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‹Nr.›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ohn.doe@business.com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-9525" y="599607"/>
            <a:ext cx="7315200" cy="14990"/>
          </a:xfrm>
          <a:prstGeom prst="line">
            <a:avLst/>
          </a:prstGeom>
          <a:ln w="63500">
            <a:solidFill>
              <a:srgbClr val="145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-14990" y="8964118"/>
            <a:ext cx="7345180" cy="1079292"/>
          </a:xfrm>
          <a:prstGeom prst="rect">
            <a:avLst/>
          </a:prstGeom>
          <a:solidFill>
            <a:srgbClr val="145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0" y="9129008"/>
            <a:ext cx="733019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John Doe </a:t>
            </a:r>
            <a:r>
              <a:rPr lang="en-US" sz="16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| Your street, </a:t>
            </a:r>
            <a:r>
              <a:rPr lang="en-US" sz="1600" dirty="0" err="1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nr</a:t>
            </a:r>
            <a:r>
              <a:rPr lang="en-US" sz="16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., City | VAT </a:t>
            </a:r>
            <a:r>
              <a:rPr lang="en-US" sz="1600" dirty="0" err="1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nr</a:t>
            </a:r>
            <a:r>
              <a:rPr lang="en-US" sz="16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r>
              <a:rPr lang="en-US" sz="16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  </a:t>
            </a:r>
            <a:r>
              <a:rPr lang="en-US" sz="1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+123 – 111 222 333   </a:t>
            </a:r>
            <a:r>
              <a:rPr lang="en-US" sz="14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|   </a:t>
            </a:r>
            <a:r>
              <a:rPr lang="en-US" sz="1400" u="sng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john.doe@business.com </a:t>
            </a:r>
            <a:r>
              <a:rPr lang="en-US" sz="1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 </a:t>
            </a:r>
            <a:r>
              <a:rPr lang="en-US" sz="14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|  </a:t>
            </a:r>
            <a:r>
              <a:rPr lang="en-US" sz="1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1400" u="sng" dirty="0">
                <a:solidFill>
                  <a:schemeClr val="bg1"/>
                </a:solidFill>
                <a:effectLst/>
                <a:ea typeface="Times New Roman"/>
                <a:cs typeface="Times New Roman"/>
              </a:rPr>
              <a:t>www.johndoe.com</a:t>
            </a:r>
            <a:endParaRPr lang="en-US" sz="1100" dirty="0">
              <a:solidFill>
                <a:schemeClr val="bg1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057650" y="1679036"/>
            <a:ext cx="2792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Client no.: </a:t>
            </a:r>
            <a:r>
              <a:rPr lang="en-US" sz="1200" dirty="0"/>
              <a:t>123456</a:t>
            </a:r>
          </a:p>
          <a:p>
            <a:pPr algn="r"/>
            <a:r>
              <a:rPr lang="en-US" sz="1200" b="1" dirty="0"/>
              <a:t>Invoice no.: </a:t>
            </a:r>
            <a:r>
              <a:rPr lang="en-US" sz="1200" dirty="0"/>
              <a:t>20XX/XX</a:t>
            </a:r>
          </a:p>
          <a:p>
            <a:pPr algn="r"/>
            <a:r>
              <a:rPr lang="en-US" sz="1200" b="1" dirty="0"/>
              <a:t>Invoice date: </a:t>
            </a:r>
            <a:r>
              <a:rPr lang="en-US" sz="1200" dirty="0"/>
              <a:t>DD.MM.YYYY</a:t>
            </a:r>
          </a:p>
          <a:p>
            <a:pPr algn="r"/>
            <a:r>
              <a:rPr lang="en-US" sz="1200" b="1" dirty="0"/>
              <a:t>Reminder date: </a:t>
            </a:r>
            <a:r>
              <a:rPr lang="en-US" sz="1200" dirty="0" smtClean="0"/>
              <a:t>DD.MM.YYYY</a:t>
            </a:r>
            <a:endParaRPr lang="en-US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708597" y="2915272"/>
            <a:ext cx="59510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/>
              <a:t>Dear [</a:t>
            </a:r>
            <a:r>
              <a:rPr lang="en-US" sz="1200" u="sng" dirty="0"/>
              <a:t>Client Name</a:t>
            </a:r>
            <a:r>
              <a:rPr lang="en-US" sz="1200" dirty="0"/>
              <a:t>],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I still have not receive any payment for the invoice [</a:t>
            </a:r>
            <a:r>
              <a:rPr lang="en-US" sz="1200" u="sng" dirty="0"/>
              <a:t>invoice no</a:t>
            </a:r>
            <a:r>
              <a:rPr lang="en-US" sz="1200" dirty="0"/>
              <a:t>.] which was due on [due date], nor had a response to the reminder letter sent on [</a:t>
            </a:r>
            <a:r>
              <a:rPr lang="en-US" sz="1200" u="sng" dirty="0"/>
              <a:t>1</a:t>
            </a:r>
            <a:r>
              <a:rPr lang="en-US" sz="1200" u="sng" baseline="30000" dirty="0"/>
              <a:t>st</a:t>
            </a:r>
            <a:r>
              <a:rPr lang="en-US" sz="1200" u="sng" dirty="0"/>
              <a:t> reminder date</a:t>
            </a:r>
            <a:r>
              <a:rPr lang="en-US" sz="1200" dirty="0"/>
              <a:t>] or the second reminder sent on [</a:t>
            </a:r>
            <a:r>
              <a:rPr lang="en-US" sz="1200" u="sng" dirty="0"/>
              <a:t>2</a:t>
            </a:r>
            <a:r>
              <a:rPr lang="en-US" sz="1200" u="sng" baseline="30000" dirty="0"/>
              <a:t>nd</a:t>
            </a:r>
            <a:r>
              <a:rPr lang="en-US" sz="1200" u="sng" dirty="0"/>
              <a:t> reminder date</a:t>
            </a:r>
            <a:r>
              <a:rPr lang="en-US" sz="1200" dirty="0"/>
              <a:t>]. 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You owe me a total of [</a:t>
            </a:r>
            <a:r>
              <a:rPr lang="en-US" sz="1200" u="sng" dirty="0"/>
              <a:t>$XXX</a:t>
            </a:r>
            <a:r>
              <a:rPr lang="en-US" sz="1200" dirty="0"/>
              <a:t>]. This results from</a:t>
            </a:r>
            <a:r>
              <a:rPr lang="en-US" sz="1200" dirty="0" smtClean="0"/>
              <a:t>:</a:t>
            </a:r>
          </a:p>
          <a:p>
            <a:pPr>
              <a:lnSpc>
                <a:spcPct val="150000"/>
              </a:lnSpc>
            </a:pPr>
            <a:endParaRPr lang="de-DE" sz="1200" dirty="0"/>
          </a:p>
          <a:p>
            <a:pPr>
              <a:lnSpc>
                <a:spcPct val="150000"/>
              </a:lnSpc>
            </a:pPr>
            <a:endParaRPr lang="de-DE" sz="1200" dirty="0" smtClean="0"/>
          </a:p>
          <a:p>
            <a:pPr>
              <a:lnSpc>
                <a:spcPct val="150000"/>
              </a:lnSpc>
            </a:pPr>
            <a:endParaRPr lang="de-DE" sz="1200" dirty="0"/>
          </a:p>
          <a:p>
            <a:pPr>
              <a:lnSpc>
                <a:spcPct val="150000"/>
              </a:lnSpc>
            </a:pPr>
            <a:endParaRPr lang="de-DE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/>
              <a:t>I regret to inform you that unless you make the payment in full in [</a:t>
            </a:r>
            <a:r>
              <a:rPr lang="en-US" sz="1200" u="sng" dirty="0"/>
              <a:t>X</a:t>
            </a:r>
            <a:r>
              <a:rPr lang="en-US" sz="1200" dirty="0"/>
              <a:t>] days by [</a:t>
            </a:r>
            <a:r>
              <a:rPr lang="en-US" sz="1200" u="sng" dirty="0"/>
              <a:t>due date</a:t>
            </a:r>
            <a:r>
              <a:rPr lang="en-US" sz="1200" dirty="0"/>
              <a:t>], I have to forward this issue to my lawyer or turn the invoice over to a debt collector.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I hope to hear from you soon to avoid damage to your credit rating or our business relationship. 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Yours sincerely,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John </a:t>
            </a:r>
            <a:r>
              <a:rPr lang="en-US" sz="1200" dirty="0" smtClean="0"/>
              <a:t>Doe</a:t>
            </a:r>
            <a:endParaRPr lang="en-US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667686" y="2510033"/>
            <a:ext cx="3762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3rd Reminder for invoice no. [Invoice no.] 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682052" y="838071"/>
            <a:ext cx="22785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Client name</a:t>
            </a:r>
            <a:endParaRPr lang="en-US" sz="1300" dirty="0"/>
          </a:p>
          <a:p>
            <a:r>
              <a:rPr lang="en-US" sz="1300" dirty="0"/>
              <a:t>Client address, </a:t>
            </a:r>
            <a:r>
              <a:rPr lang="en-US" sz="1300" dirty="0" err="1"/>
              <a:t>nr</a:t>
            </a:r>
            <a:r>
              <a:rPr lang="en-US" sz="1300" dirty="0"/>
              <a:t>.</a:t>
            </a:r>
          </a:p>
          <a:p>
            <a:r>
              <a:rPr lang="en-US" sz="1300" dirty="0"/>
              <a:t>Zip Code / City</a:t>
            </a:r>
          </a:p>
          <a:p>
            <a:r>
              <a:rPr lang="en-US" sz="1300" dirty="0"/>
              <a:t>VAT: </a:t>
            </a:r>
            <a:r>
              <a:rPr lang="en-US" sz="1300" dirty="0" smtClean="0"/>
              <a:t>XX-XXXXXXXX</a:t>
            </a:r>
            <a:endParaRPr lang="en-US" sz="1300" dirty="0"/>
          </a:p>
          <a:p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348919"/>
              </p:ext>
            </p:extLst>
          </p:nvPr>
        </p:nvGraphicFramePr>
        <p:xfrm>
          <a:off x="838200" y="4481930"/>
          <a:ext cx="4972050" cy="1097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99877"/>
                <a:gridCol w="672173"/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Invoice [Invoice no.]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$ 5,000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Late fees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$ 10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Interests 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$ 5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Total amount due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$ 5,015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718122" y="7897250"/>
            <a:ext cx="4130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PAYMENT INFORMATION</a:t>
            </a:r>
            <a:endParaRPr lang="en-US" sz="1050" dirty="0"/>
          </a:p>
          <a:p>
            <a:endParaRPr lang="en-US" sz="1050" b="1" dirty="0" smtClean="0"/>
          </a:p>
          <a:p>
            <a:r>
              <a:rPr lang="en-US" sz="1050" b="1" dirty="0" smtClean="0"/>
              <a:t>PayPal</a:t>
            </a:r>
            <a:r>
              <a:rPr lang="en-US" sz="1050" b="1" dirty="0"/>
              <a:t>: </a:t>
            </a:r>
            <a:r>
              <a:rPr lang="en-US" sz="1050" u="sng" dirty="0">
                <a:hlinkClick r:id="rId2"/>
              </a:rPr>
              <a:t>john.doe@business.com</a:t>
            </a:r>
            <a:r>
              <a:rPr lang="en-US" sz="1050" dirty="0"/>
              <a:t> </a:t>
            </a:r>
          </a:p>
          <a:p>
            <a:r>
              <a:rPr lang="en-US" sz="1050" b="1" dirty="0"/>
              <a:t>Wire transfer: </a:t>
            </a:r>
            <a:r>
              <a:rPr lang="en-US" sz="1050" dirty="0"/>
              <a:t>John Doe -</a:t>
            </a:r>
            <a:r>
              <a:rPr lang="en-US" sz="1050" b="1" dirty="0"/>
              <a:t> </a:t>
            </a:r>
            <a:r>
              <a:rPr lang="en-US" sz="1050" dirty="0"/>
              <a:t>IBAN YYXX XXXX </a:t>
            </a:r>
            <a:r>
              <a:rPr lang="en-US" sz="1050" dirty="0" err="1"/>
              <a:t>XXXX</a:t>
            </a:r>
            <a:r>
              <a:rPr lang="en-US" sz="1050" dirty="0"/>
              <a:t> </a:t>
            </a:r>
            <a:r>
              <a:rPr lang="en-US" sz="1050" dirty="0" err="1"/>
              <a:t>XXXX</a:t>
            </a:r>
            <a:r>
              <a:rPr lang="en-US" sz="1050" dirty="0"/>
              <a:t> XX</a:t>
            </a:r>
          </a:p>
        </p:txBody>
      </p:sp>
      <p:sp>
        <p:nvSpPr>
          <p:cNvPr id="15" name="Textfeld 2"/>
          <p:cNvSpPr txBox="1">
            <a:spLocks noChangeArrowheads="1"/>
          </p:cNvSpPr>
          <p:nvPr/>
        </p:nvSpPr>
        <p:spPr bwMode="auto">
          <a:xfrm>
            <a:off x="5155883" y="7873834"/>
            <a:ext cx="2013585" cy="975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100" dirty="0" err="1">
                <a:effectLst/>
                <a:latin typeface="Calibri"/>
                <a:ea typeface="Times New Roman"/>
                <a:cs typeface="Times New Roman"/>
              </a:rPr>
              <a:t>Powered</a:t>
            </a:r>
            <a:r>
              <a:rPr lang="de-DE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de-DE" sz="1100" dirty="0" err="1">
                <a:effectLst/>
                <a:latin typeface="Calibri"/>
                <a:ea typeface="Times New Roman"/>
                <a:cs typeface="Times New Roman"/>
              </a:rPr>
              <a:t>by</a:t>
            </a:r>
            <a:r>
              <a:rPr lang="de-DE" sz="1100" dirty="0">
                <a:effectLst/>
                <a:latin typeface="Calibri"/>
                <a:ea typeface="Times New Roman"/>
                <a:cs typeface="Times New Roman"/>
              </a:rPr>
              <a:t>:</a:t>
            </a:r>
            <a:r>
              <a:rPr lang="de-DE" sz="1200" dirty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6" name="Grafik 15" descr="C:\Users\Natalia\Google Drive\Fmap Logo\Logo_freelancermap_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7" y="8051537"/>
            <a:ext cx="16922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7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</Words>
  <Application>Microsoft Office PowerPoint</Application>
  <PresentationFormat>Benutzerdefiniert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Source Sans Pro</vt:lpstr>
      <vt:lpstr>Raleway</vt:lpstr>
      <vt:lpstr>Calibri</vt:lpstr>
      <vt:lpstr>Times New Roman</vt:lpstr>
      <vt:lpstr>plum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Freelancer-3rd-Payment-Reminder-Template-Sample-PPT</dc:title>
  <dc:creator>freelancermap</dc:creator>
  <cp:lastModifiedBy>Natalia</cp:lastModifiedBy>
  <cp:revision>10</cp:revision>
  <dcterms:modified xsi:type="dcterms:W3CDTF">2018-09-18T10:20:15Z</dcterms:modified>
</cp:coreProperties>
</file>