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315200" cy="10058400"/>
  <p:notesSz cx="6858000" cy="9144000"/>
  <p:embeddedFontLst>
    <p:embeddedFont>
      <p:font typeface="Source Sans Pro" panose="020B050303040302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E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3CB0276-E62C-41B5-A7B5-1E8C23403B5A}">
  <a:tblStyle styleId="{73CB0276-E62C-41B5-A7B5-1E8C23403B5A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1350CF2-C76A-4825-8406-2B75B67769C0}" styleName="Table_1">
    <a:wholeTbl>
      <a:tcStyle>
        <a:tcBdr>
          <a:lef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2538" y="270"/>
      </p:cViewPr>
      <p:guideLst>
        <p:guide orient="horz" pos="316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11D4-B8E9-4B3A-918E-9B064AF8CC6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E4F2F-64B5-4493-8AAC-5FDBF9DC0D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46316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88700" y="517195"/>
            <a:ext cx="6546900" cy="28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88700" y="3398902"/>
            <a:ext cx="6546900" cy="168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88700" y="3352800"/>
            <a:ext cx="6546900" cy="1536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3865920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9360" y="1086506"/>
            <a:ext cx="2246400" cy="147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49360" y="2717439"/>
            <a:ext cx="2246400" cy="621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92200" y="1029306"/>
            <a:ext cx="4483200" cy="799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09440" y="157813"/>
            <a:ext cx="3541199" cy="97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4023740" y="8791200"/>
            <a:ext cx="3747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12400" y="2310880"/>
            <a:ext cx="3236100" cy="2999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12400" y="5414935"/>
            <a:ext cx="3236100" cy="2631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951600" y="1416213"/>
            <a:ext cx="3069600" cy="722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49359" y="8273124"/>
            <a:ext cx="4799100" cy="118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9359" y="1452979"/>
            <a:ext cx="6816600" cy="3923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49359" y="5563911"/>
            <a:ext cx="6816600" cy="254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‹Nr.›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2"/>
          <p:cNvSpPr txBox="1">
            <a:spLocks noChangeArrowheads="1"/>
          </p:cNvSpPr>
          <p:nvPr/>
        </p:nvSpPr>
        <p:spPr bwMode="auto">
          <a:xfrm>
            <a:off x="2606568" y="8085108"/>
            <a:ext cx="2013585" cy="975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Powered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by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:</a:t>
            </a:r>
            <a:r>
              <a:rPr lang="de-DE" sz="1200" dirty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494832"/>
            <a:ext cx="7315200" cy="14990"/>
          </a:xfrm>
          <a:prstGeom prst="line">
            <a:avLst/>
          </a:prstGeom>
          <a:ln w="63500">
            <a:solidFill>
              <a:srgbClr val="145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-14990" y="8964118"/>
            <a:ext cx="7345180" cy="1079292"/>
          </a:xfrm>
          <a:prstGeom prst="rect">
            <a:avLst/>
          </a:prstGeom>
          <a:solidFill>
            <a:srgbClr val="145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0" y="9129008"/>
            <a:ext cx="733019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FFFFFF"/>
                </a:solidFill>
                <a:ea typeface="Times New Roman"/>
                <a:cs typeface="Times New Roman"/>
              </a:rPr>
              <a:t>John Doe </a:t>
            </a:r>
            <a:r>
              <a:rPr lang="en-US" sz="1800" dirty="0">
                <a:solidFill>
                  <a:srgbClr val="FFFFFF"/>
                </a:solidFill>
                <a:ea typeface="Times New Roman"/>
                <a:cs typeface="Times New Roman"/>
              </a:rPr>
              <a:t>| </a:t>
            </a:r>
            <a:r>
              <a:rPr lang="en-US" sz="1800" dirty="0" err="1">
                <a:solidFill>
                  <a:srgbClr val="FFFFFF"/>
                </a:solidFill>
                <a:ea typeface="Times New Roman"/>
                <a:cs typeface="Times New Roman"/>
              </a:rPr>
              <a:t>Dirección</a:t>
            </a:r>
            <a:r>
              <a:rPr lang="en-US" sz="1800" dirty="0">
                <a:solidFill>
                  <a:srgbClr val="FFFFFF"/>
                </a:solidFill>
                <a:ea typeface="Times New Roman"/>
                <a:cs typeface="Times New Roman"/>
              </a:rPr>
              <a:t>, </a:t>
            </a:r>
            <a:r>
              <a:rPr lang="en-US" sz="1800" dirty="0" err="1">
                <a:solidFill>
                  <a:srgbClr val="FFFFFF"/>
                </a:solidFill>
                <a:ea typeface="Times New Roman"/>
                <a:cs typeface="Times New Roman"/>
              </a:rPr>
              <a:t>nr</a:t>
            </a:r>
            <a:r>
              <a:rPr lang="en-US" sz="1800" dirty="0">
                <a:solidFill>
                  <a:srgbClr val="FFFFFF"/>
                </a:solidFill>
                <a:ea typeface="Times New Roman"/>
                <a:cs typeface="Times New Roman"/>
              </a:rPr>
              <a:t>., City | NIF</a:t>
            </a:r>
            <a:r>
              <a:rPr lang="en-US" sz="1800" b="1" dirty="0">
                <a:solidFill>
                  <a:srgbClr val="FFFFFF"/>
                </a:solidFill>
                <a:ea typeface="Times New Roman"/>
                <a:cs typeface="Times New Roman"/>
              </a:rPr>
              <a:t>  </a:t>
            </a:r>
            <a:endParaRPr lang="en-US" sz="1200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FFFFFF"/>
                </a:solidFill>
                <a:ea typeface="Times New Roman"/>
                <a:cs typeface="Times New Roman"/>
              </a:rPr>
              <a:t>   </a:t>
            </a:r>
            <a:r>
              <a:rPr lang="en-US" sz="1600" dirty="0">
                <a:solidFill>
                  <a:srgbClr val="FFFFFF"/>
                </a:solidFill>
                <a:ea typeface="Times New Roman"/>
                <a:cs typeface="Times New Roman"/>
              </a:rPr>
              <a:t>+123 – 111 222 333   </a:t>
            </a:r>
            <a:r>
              <a:rPr lang="en-US" sz="1600" b="1" dirty="0">
                <a:solidFill>
                  <a:srgbClr val="FFFFFF"/>
                </a:solidFill>
                <a:ea typeface="Times New Roman"/>
                <a:cs typeface="Times New Roman"/>
              </a:rPr>
              <a:t>|   </a:t>
            </a:r>
            <a:r>
              <a:rPr lang="en-US" sz="1600" u="sng" dirty="0">
                <a:solidFill>
                  <a:srgbClr val="FFFFFF"/>
                </a:solidFill>
                <a:ea typeface="Times New Roman"/>
                <a:cs typeface="Times New Roman"/>
              </a:rPr>
              <a:t>john.doe@business.com </a:t>
            </a:r>
            <a:r>
              <a:rPr lang="en-US" sz="1600" dirty="0">
                <a:solidFill>
                  <a:srgbClr val="FFFFFF"/>
                </a:solidFill>
                <a:ea typeface="Times New Roman"/>
                <a:cs typeface="Times New Roman"/>
              </a:rPr>
              <a:t>  </a:t>
            </a:r>
            <a:r>
              <a:rPr lang="en-US" sz="1600" b="1" dirty="0">
                <a:solidFill>
                  <a:srgbClr val="FFFFFF"/>
                </a:solidFill>
                <a:ea typeface="Times New Roman"/>
                <a:cs typeface="Times New Roman"/>
              </a:rPr>
              <a:t>|  </a:t>
            </a:r>
            <a:r>
              <a:rPr lang="en-US" sz="1600" dirty="0">
                <a:solidFill>
                  <a:srgbClr val="FFFFFF"/>
                </a:solidFill>
                <a:ea typeface="Times New Roman"/>
                <a:cs typeface="Times New Roman"/>
              </a:rPr>
              <a:t> </a:t>
            </a:r>
            <a:r>
              <a:rPr lang="en-US" sz="1600" u="sng" dirty="0">
                <a:solidFill>
                  <a:schemeClr val="bg1"/>
                </a:solidFill>
                <a:ea typeface="Times New Roman"/>
                <a:cs typeface="Times New Roman"/>
              </a:rPr>
              <a:t>www.johndoe.com</a:t>
            </a:r>
            <a:endParaRPr lang="en-US" sz="1200" dirty="0">
              <a:solidFill>
                <a:schemeClr val="bg1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613361" y="1550031"/>
            <a:ext cx="3213877" cy="70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 err="1"/>
              <a:t>Cliente</a:t>
            </a:r>
            <a:r>
              <a:rPr lang="en-US" sz="1300" b="1" dirty="0"/>
              <a:t> n°: </a:t>
            </a:r>
            <a:r>
              <a:rPr lang="en-US" sz="1300" dirty="0"/>
              <a:t>123456</a:t>
            </a:r>
          </a:p>
          <a:p>
            <a:pPr algn="r"/>
            <a:r>
              <a:rPr lang="en-US" sz="1300" b="1" dirty="0" err="1" smtClean="0"/>
              <a:t>Confirmación</a:t>
            </a:r>
            <a:r>
              <a:rPr lang="en-US" sz="1300" b="1" dirty="0" smtClean="0"/>
              <a:t> de </a:t>
            </a:r>
            <a:r>
              <a:rPr lang="en-US" sz="1300" b="1" dirty="0" err="1" smtClean="0"/>
              <a:t>pedido</a:t>
            </a:r>
            <a:r>
              <a:rPr lang="en-US" sz="1300" b="1" dirty="0" smtClean="0"/>
              <a:t> n</a:t>
            </a:r>
            <a:r>
              <a:rPr lang="en-US" sz="1300" b="1" dirty="0"/>
              <a:t>°: </a:t>
            </a:r>
            <a:r>
              <a:rPr lang="en-US" sz="1300" dirty="0"/>
              <a:t>20XX/XX</a:t>
            </a:r>
          </a:p>
          <a:p>
            <a:pPr algn="r">
              <a:lnSpc>
                <a:spcPct val="107000"/>
              </a:lnSpc>
            </a:pPr>
            <a:r>
              <a:rPr lang="en-US" sz="1300" b="1" dirty="0" err="1" smtClean="0"/>
              <a:t>Fecha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confirmación</a:t>
            </a:r>
            <a:r>
              <a:rPr lang="en-US" sz="1300" b="1" dirty="0"/>
              <a:t>:</a:t>
            </a:r>
            <a:r>
              <a:rPr lang="en-US" sz="1300" b="1" dirty="0" smtClean="0"/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DD.MM.YYYY</a:t>
            </a:r>
            <a:endParaRPr lang="en-US" sz="1200" dirty="0">
              <a:solidFill>
                <a:schemeClr val="bg2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66384" y="795273"/>
            <a:ext cx="227850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Cliente</a:t>
            </a:r>
            <a:endParaRPr lang="en-US" sz="1200" b="1" dirty="0"/>
          </a:p>
          <a:p>
            <a:r>
              <a:rPr lang="en-US" sz="1300" dirty="0" err="1"/>
              <a:t>Dirección</a:t>
            </a:r>
            <a:r>
              <a:rPr lang="en-US" sz="1300" dirty="0"/>
              <a:t> del </a:t>
            </a:r>
            <a:r>
              <a:rPr lang="en-US" sz="1300" dirty="0" err="1"/>
              <a:t>cliente</a:t>
            </a:r>
            <a:r>
              <a:rPr lang="en-US" sz="1300" dirty="0"/>
              <a:t>, n°.</a:t>
            </a:r>
          </a:p>
          <a:p>
            <a:r>
              <a:rPr lang="en-US" sz="1300" dirty="0"/>
              <a:t>C.P./ Ciudad, </a:t>
            </a:r>
            <a:r>
              <a:rPr lang="en-US" sz="1300" dirty="0" err="1"/>
              <a:t>país</a:t>
            </a:r>
            <a:endParaRPr lang="en-US" sz="1300" dirty="0"/>
          </a:p>
          <a:p>
            <a:r>
              <a:rPr lang="en-US" sz="1300" dirty="0"/>
              <a:t>CIF/NIF: </a:t>
            </a:r>
            <a:r>
              <a:rPr lang="en-US" sz="1300" dirty="0" smtClean="0"/>
              <a:t>XX-XXXXXXXX</a:t>
            </a:r>
            <a:endParaRPr lang="en-US" sz="1300" dirty="0"/>
          </a:p>
        </p:txBody>
      </p:sp>
      <p:sp>
        <p:nvSpPr>
          <p:cNvPr id="10" name="Rechteck 9"/>
          <p:cNvSpPr/>
          <p:nvPr/>
        </p:nvSpPr>
        <p:spPr>
          <a:xfrm>
            <a:off x="399485" y="3498735"/>
            <a:ext cx="2638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145E7B"/>
                </a:solidFill>
              </a:rPr>
              <a:t>CONFIRMACIÓN DE PEDIDO</a:t>
            </a:r>
            <a:endParaRPr lang="en-US" dirty="0">
              <a:solidFill>
                <a:srgbClr val="145E7B"/>
              </a:solidFill>
            </a:endParaRPr>
          </a:p>
        </p:txBody>
      </p:sp>
      <p:pic>
        <p:nvPicPr>
          <p:cNvPr id="17" name="Grafik 16" descr="C:\Users\Natalia\Google Drive\Fmap Logo\Logo_freelancermap_transpare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579" y="8227895"/>
            <a:ext cx="2008505" cy="802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/>
          <p:cNvSpPr txBox="1"/>
          <p:nvPr/>
        </p:nvSpPr>
        <p:spPr>
          <a:xfrm>
            <a:off x="399485" y="2256506"/>
            <a:ext cx="6427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Estimado</a:t>
            </a:r>
            <a:r>
              <a:rPr lang="en-US" sz="1200" dirty="0"/>
              <a:t>/a [</a:t>
            </a:r>
            <a:r>
              <a:rPr lang="en-US" sz="1200" dirty="0" err="1"/>
              <a:t>nombre</a:t>
            </a:r>
            <a:r>
              <a:rPr lang="en-US" sz="1200" dirty="0"/>
              <a:t> del </a:t>
            </a:r>
            <a:r>
              <a:rPr lang="en-US" sz="1200" dirty="0" err="1"/>
              <a:t>cliente</a:t>
            </a:r>
            <a:r>
              <a:rPr lang="en-US" sz="1200" dirty="0"/>
              <a:t>],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 err="1"/>
              <a:t>Muchas</a:t>
            </a:r>
            <a:r>
              <a:rPr lang="en-US" sz="1200" dirty="0"/>
              <a:t> gracias </a:t>
            </a:r>
            <a:r>
              <a:rPr lang="en-US" sz="1200" dirty="0" err="1"/>
              <a:t>por</a:t>
            </a:r>
            <a:r>
              <a:rPr lang="en-US" sz="1200" dirty="0"/>
              <a:t> </a:t>
            </a:r>
            <a:r>
              <a:rPr lang="en-US" sz="1200" dirty="0" err="1"/>
              <a:t>aceptar</a:t>
            </a:r>
            <a:r>
              <a:rPr lang="en-US" sz="1200" dirty="0"/>
              <a:t> mi </a:t>
            </a:r>
            <a:r>
              <a:rPr lang="en-US" sz="1200" dirty="0" err="1"/>
              <a:t>propuesta</a:t>
            </a:r>
            <a:r>
              <a:rPr lang="en-US" sz="1200" dirty="0"/>
              <a:t>. </a:t>
            </a:r>
            <a:r>
              <a:rPr lang="en-US" sz="1200" dirty="0" err="1"/>
              <a:t>Estoy</a:t>
            </a:r>
            <a:r>
              <a:rPr lang="en-US" sz="1200" dirty="0"/>
              <a:t> </a:t>
            </a:r>
            <a:r>
              <a:rPr lang="en-US" sz="1200" dirty="0" err="1"/>
              <a:t>deseando</a:t>
            </a:r>
            <a:r>
              <a:rPr lang="en-US" sz="1200" dirty="0"/>
              <a:t> </a:t>
            </a:r>
            <a:r>
              <a:rPr lang="en-US" sz="1200" dirty="0" err="1"/>
              <a:t>empezar</a:t>
            </a:r>
            <a:r>
              <a:rPr lang="en-US" sz="1200" dirty="0"/>
              <a:t> a </a:t>
            </a:r>
            <a:r>
              <a:rPr lang="en-US" sz="1200" dirty="0" err="1"/>
              <a:t>trabajar</a:t>
            </a:r>
            <a:r>
              <a:rPr lang="en-US" sz="1200" dirty="0"/>
              <a:t> </a:t>
            </a:r>
            <a:r>
              <a:rPr lang="en-US" sz="1200" dirty="0" err="1"/>
              <a:t>contigo</a:t>
            </a:r>
            <a:r>
              <a:rPr lang="en-US" sz="1200" dirty="0"/>
              <a:t>. 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A </a:t>
            </a:r>
            <a:r>
              <a:rPr lang="en-US" sz="1200" dirty="0" err="1"/>
              <a:t>continuación</a:t>
            </a:r>
            <a:r>
              <a:rPr lang="en-US" sz="1200" dirty="0"/>
              <a:t> </a:t>
            </a:r>
            <a:r>
              <a:rPr lang="en-US" sz="1200" dirty="0" err="1"/>
              <a:t>encontrará</a:t>
            </a:r>
            <a:r>
              <a:rPr lang="en-US" sz="1200" dirty="0"/>
              <a:t> </a:t>
            </a:r>
            <a:r>
              <a:rPr lang="en-US" sz="1200" dirty="0" err="1"/>
              <a:t>una</a:t>
            </a:r>
            <a:r>
              <a:rPr lang="en-US" sz="1200" dirty="0"/>
              <a:t> </a:t>
            </a:r>
            <a:r>
              <a:rPr lang="en-US" sz="1200" dirty="0" err="1"/>
              <a:t>lista</a:t>
            </a:r>
            <a:r>
              <a:rPr lang="en-US" sz="1200" dirty="0"/>
              <a:t> </a:t>
            </a:r>
            <a:r>
              <a:rPr lang="en-US" sz="1200" dirty="0" err="1"/>
              <a:t>detallada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trabajos</a:t>
            </a:r>
            <a:r>
              <a:rPr lang="en-US" sz="1200" dirty="0"/>
              <a:t> a </a:t>
            </a:r>
            <a:r>
              <a:rPr lang="en-US" sz="1200" dirty="0" err="1"/>
              <a:t>realizar</a:t>
            </a:r>
            <a:r>
              <a:rPr lang="en-US" sz="1200" dirty="0"/>
              <a:t>:</a:t>
            </a: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463458"/>
              </p:ext>
            </p:extLst>
          </p:nvPr>
        </p:nvGraphicFramePr>
        <p:xfrm>
          <a:off x="424148" y="3906084"/>
          <a:ext cx="6441789" cy="4640001"/>
        </p:xfrm>
        <a:graphic>
          <a:graphicData uri="http://schemas.openxmlformats.org/drawingml/2006/table">
            <a:tbl>
              <a:tblPr firstRow="1" firstCol="1" bandRow="1">
                <a:tableStyleId>{73CB0276-E62C-41B5-A7B5-1E8C23403B5A}</a:tableStyleId>
              </a:tblPr>
              <a:tblGrid>
                <a:gridCol w="277973"/>
                <a:gridCol w="3616271"/>
                <a:gridCol w="601731"/>
                <a:gridCol w="463725"/>
                <a:gridCol w="648823"/>
                <a:gridCol w="8332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Descripción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servicios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Coste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Ud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Subtotal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Diseño</a:t>
                      </a:r>
                      <a:r>
                        <a:rPr lang="en-US" sz="1200" b="1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WordPress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/hr.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Empezar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 mockups,10 </a:t>
                      </a: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páginas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estructura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sitio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Presentación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mockups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discusión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posibles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cambios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Con el OK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continuamos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con el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diseño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2.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Hosting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y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mantenimiento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$100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$100 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mens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.)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Soporte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continuado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3.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Tarea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 /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Descripción</a:t>
                      </a:r>
                      <a:r>
                        <a:rPr lang="en-US" sz="1200" b="1" baseline="0" dirty="0" smtClean="0">
                          <a:solidFill>
                            <a:schemeClr val="bg2"/>
                          </a:solidFill>
                          <a:effectLst/>
                        </a:rPr>
                        <a:t> del </a:t>
                      </a:r>
                      <a:r>
                        <a:rPr lang="en-US" sz="1200" b="1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servicio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$/€/</a:t>
                      </a:r>
                      <a:r>
                        <a:rPr lang="de-DE" sz="1200" b="1" dirty="0">
                          <a:solidFill>
                            <a:schemeClr val="bg2"/>
                          </a:solidFill>
                          <a:effectLst/>
                        </a:rPr>
                        <a:t>£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$XXX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Describe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con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precisión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qué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trata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la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tarea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qué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incluye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Puedes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incluir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cualquier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nota especial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aquí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2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Subtotal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Descuento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(X%)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– </a:t>
                      </a: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Opcional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$ 100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IVA 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(X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%) / Reverse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charge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$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1,345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Total a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pagar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Benutzerdefiniert</PresentationFormat>
  <Paragraphs>66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Source Sans Pro</vt:lpstr>
      <vt:lpstr>Times New Roman</vt:lpstr>
      <vt:lpstr>Raleway</vt:lpstr>
      <vt:lpstr>Calibri</vt:lpstr>
      <vt:lpstr>plum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Freelance-Order-Confirmation-Template-Sample-PPT</dc:title>
  <dc:creator>freelancermap</dc:creator>
  <cp:lastModifiedBy>Anwender</cp:lastModifiedBy>
  <cp:revision>8</cp:revision>
  <dcterms:modified xsi:type="dcterms:W3CDTF">2019-05-17T09:29:06Z</dcterms:modified>
</cp:coreProperties>
</file>