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7315200" cy="10058400"/>
  <p:notesSz cx="6858000" cy="9144000"/>
  <p:embeddedFontLst>
    <p:embeddedFont>
      <p:font typeface="Source Sans Pro" panose="020B0503030403020204" pitchFamily="34" charset="0"/>
      <p:regular r:id="rId5"/>
      <p:bold r:id="rId6"/>
      <p:italic r:id="rId7"/>
      <p:boldItalic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E7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3CB0276-E62C-41B5-A7B5-1E8C23403B5A}">
  <a:tblStyle styleId="{73CB0276-E62C-41B5-A7B5-1E8C23403B5A}" styleName="Table_0">
    <a:wholeTbl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1350CF2-C76A-4825-8406-2B75B67769C0}" styleName="Table_1">
    <a:wholeTbl>
      <a:tcStyle>
        <a:tcBdr>
          <a:left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666666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3480" y="-300"/>
      </p:cViewPr>
      <p:guideLst>
        <p:guide orient="horz" pos="3168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711D4-B8E9-4B3A-918E-9B064AF8CC6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E4F2F-64B5-4493-8AAC-5FDBF9DC0D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1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82413" y="685800"/>
            <a:ext cx="24939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46316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64559" y="5184373"/>
            <a:ext cx="7186200" cy="471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88700" y="517195"/>
            <a:ext cx="6546900" cy="28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88700" y="3398902"/>
            <a:ext cx="6546900" cy="168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64559" y="5184373"/>
            <a:ext cx="7186200" cy="471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88700" y="3352800"/>
            <a:ext cx="6546900" cy="1536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249359" y="870271"/>
            <a:ext cx="6816600" cy="121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249359" y="2253728"/>
            <a:ext cx="3199800" cy="668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3865920" y="2253728"/>
            <a:ext cx="3199800" cy="668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249359" y="870271"/>
            <a:ext cx="6816600" cy="121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49360" y="1086506"/>
            <a:ext cx="2246400" cy="1477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49360" y="2717439"/>
            <a:ext cx="2246400" cy="621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92200" y="1029306"/>
            <a:ext cx="4483200" cy="7999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709440" y="157813"/>
            <a:ext cx="3541199" cy="974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4023740" y="8791200"/>
            <a:ext cx="3747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12400" y="2310880"/>
            <a:ext cx="3236100" cy="2999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12400" y="5414935"/>
            <a:ext cx="3236100" cy="2631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3951600" y="1416213"/>
            <a:ext cx="3069600" cy="7226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49359" y="8273124"/>
            <a:ext cx="4799100" cy="1183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4559" y="5184373"/>
            <a:ext cx="7186200" cy="4716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49359" y="1452979"/>
            <a:ext cx="6816600" cy="3923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249359" y="5563911"/>
            <a:ext cx="6816600" cy="2543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‹Nr.›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9359" y="870271"/>
            <a:ext cx="6816600" cy="1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9359" y="2253728"/>
            <a:ext cx="6816600" cy="66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798399" y="9169128"/>
            <a:ext cx="438900" cy="76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‹Nr.›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john.doe@business.com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494832"/>
            <a:ext cx="7315200" cy="14990"/>
          </a:xfrm>
          <a:prstGeom prst="line">
            <a:avLst/>
          </a:prstGeom>
          <a:ln w="63500">
            <a:solidFill>
              <a:srgbClr val="145E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-14990" y="8964118"/>
            <a:ext cx="7345180" cy="1079292"/>
          </a:xfrm>
          <a:prstGeom prst="rect">
            <a:avLst/>
          </a:prstGeom>
          <a:solidFill>
            <a:srgbClr val="145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0" y="9129008"/>
            <a:ext cx="733019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John Doe </a:t>
            </a:r>
            <a:r>
              <a:rPr lang="en-US" sz="16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| </a:t>
            </a:r>
            <a:r>
              <a:rPr lang="en-US" sz="1600" dirty="0" err="1" smtClean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Dirección</a:t>
            </a:r>
            <a:r>
              <a:rPr lang="en-US" sz="1600" dirty="0" smtClean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, </a:t>
            </a:r>
            <a:r>
              <a:rPr lang="en-US" sz="1600" dirty="0" err="1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nr</a:t>
            </a:r>
            <a:r>
              <a:rPr lang="en-US" sz="16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., City | </a:t>
            </a:r>
            <a:r>
              <a:rPr lang="en-US" sz="1600" dirty="0" smtClean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NIF</a:t>
            </a:r>
            <a:r>
              <a:rPr lang="en-US" sz="1600" b="1" dirty="0" smtClean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 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   </a:t>
            </a:r>
            <a:r>
              <a:rPr lang="en-US" sz="14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+123 – 111 222 333   </a:t>
            </a:r>
            <a:r>
              <a:rPr lang="en-US" sz="14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|   </a:t>
            </a:r>
            <a:r>
              <a:rPr lang="en-US" sz="1400" u="sng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john.doe@business.com </a:t>
            </a:r>
            <a:r>
              <a:rPr lang="en-US" sz="14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  </a:t>
            </a:r>
            <a:r>
              <a:rPr lang="en-US" sz="14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|  </a:t>
            </a:r>
            <a:r>
              <a:rPr lang="en-US" sz="14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sz="1400" u="sng" dirty="0">
                <a:solidFill>
                  <a:schemeClr val="bg1"/>
                </a:solidFill>
                <a:effectLst/>
                <a:ea typeface="Times New Roman"/>
                <a:cs typeface="Times New Roman"/>
              </a:rPr>
              <a:t>www.johndoe.com</a:t>
            </a:r>
            <a:endParaRPr lang="en-US" sz="1100" dirty="0">
              <a:solidFill>
                <a:schemeClr val="bg1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837709" y="1550031"/>
            <a:ext cx="2989529" cy="706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 err="1" smtClean="0"/>
              <a:t>Cliente</a:t>
            </a:r>
            <a:r>
              <a:rPr lang="en-US" sz="1300" b="1" dirty="0" smtClean="0"/>
              <a:t> n°: </a:t>
            </a:r>
            <a:r>
              <a:rPr lang="en-US" sz="1300" dirty="0" smtClean="0"/>
              <a:t>123456</a:t>
            </a:r>
            <a:endParaRPr lang="en-US" sz="1300" dirty="0"/>
          </a:p>
          <a:p>
            <a:pPr algn="r"/>
            <a:r>
              <a:rPr lang="en-US" sz="1300" b="1" dirty="0" err="1" smtClean="0"/>
              <a:t>Factura</a:t>
            </a:r>
            <a:r>
              <a:rPr lang="en-US" sz="1300" b="1" dirty="0" smtClean="0"/>
              <a:t> n°: </a:t>
            </a:r>
            <a:r>
              <a:rPr lang="en-US" sz="1300" dirty="0" smtClean="0"/>
              <a:t>20XX/XX</a:t>
            </a:r>
            <a:endParaRPr lang="en-US" sz="1300" dirty="0"/>
          </a:p>
          <a:p>
            <a:pPr algn="r">
              <a:lnSpc>
                <a:spcPct val="107000"/>
              </a:lnSpc>
            </a:pPr>
            <a:r>
              <a:rPr lang="en-US" sz="1300" b="1" dirty="0" err="1" smtClean="0"/>
              <a:t>Fec</a:t>
            </a:r>
            <a:r>
              <a:rPr lang="en-US" sz="1300" b="1" dirty="0" err="1" smtClean="0"/>
              <a:t>ha</a:t>
            </a:r>
            <a:r>
              <a:rPr lang="en-US" sz="1300" b="1" dirty="0" smtClean="0"/>
              <a:t> de </a:t>
            </a:r>
            <a:r>
              <a:rPr lang="en-US" sz="1300" b="1" dirty="0" err="1" smtClean="0"/>
              <a:t>factura</a:t>
            </a:r>
            <a:r>
              <a:rPr lang="en-US" sz="1300" b="1" dirty="0" smtClean="0"/>
              <a:t> </a:t>
            </a:r>
            <a:r>
              <a:rPr lang="en-US" sz="1200" dirty="0" smtClean="0">
                <a:solidFill>
                  <a:schemeClr val="bg2"/>
                </a:solidFill>
              </a:rPr>
              <a:t>DD.MM.YYYY</a:t>
            </a:r>
            <a:endParaRPr lang="en-US" sz="1200" dirty="0">
              <a:solidFill>
                <a:schemeClr val="bg2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66384" y="795273"/>
            <a:ext cx="227850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Cliente</a:t>
            </a:r>
            <a:endParaRPr lang="en-US" sz="1200" b="1" dirty="0" smtClean="0"/>
          </a:p>
          <a:p>
            <a:r>
              <a:rPr lang="en-US" sz="1300" dirty="0" err="1" smtClean="0"/>
              <a:t>Dirección</a:t>
            </a:r>
            <a:r>
              <a:rPr lang="en-US" sz="1300" dirty="0" smtClean="0"/>
              <a:t> del </a:t>
            </a:r>
            <a:r>
              <a:rPr lang="en-US" sz="1300" dirty="0" err="1" smtClean="0"/>
              <a:t>cliente</a:t>
            </a:r>
            <a:r>
              <a:rPr lang="en-US" sz="1300" dirty="0" smtClean="0"/>
              <a:t>, n°</a:t>
            </a:r>
            <a:r>
              <a:rPr lang="en-US" sz="1300" dirty="0" smtClean="0"/>
              <a:t>.</a:t>
            </a:r>
          </a:p>
          <a:p>
            <a:r>
              <a:rPr lang="en-US" sz="1300" dirty="0" smtClean="0"/>
              <a:t>C.P./ Ciudad, </a:t>
            </a:r>
            <a:r>
              <a:rPr lang="en-US" sz="1300" dirty="0" err="1" smtClean="0"/>
              <a:t>país</a:t>
            </a:r>
            <a:endParaRPr lang="en-US" sz="1300" dirty="0" smtClean="0"/>
          </a:p>
          <a:p>
            <a:r>
              <a:rPr lang="en-US" sz="1300" dirty="0" smtClean="0"/>
              <a:t>CIF/NIF</a:t>
            </a:r>
            <a:r>
              <a:rPr lang="en-US" sz="1300" dirty="0" smtClean="0"/>
              <a:t>: XX-XXXXXXXX</a:t>
            </a:r>
          </a:p>
          <a:p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781985" y="2212296"/>
            <a:ext cx="10518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145E7B"/>
                </a:solidFill>
              </a:rPr>
              <a:t>FACTURA</a:t>
            </a:r>
            <a:endParaRPr lang="en-US" dirty="0">
              <a:solidFill>
                <a:srgbClr val="145E7B"/>
              </a:solidFill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531197"/>
              </p:ext>
            </p:extLst>
          </p:nvPr>
        </p:nvGraphicFramePr>
        <p:xfrm>
          <a:off x="385449" y="2727926"/>
          <a:ext cx="6441789" cy="4612379"/>
        </p:xfrm>
        <a:graphic>
          <a:graphicData uri="http://schemas.openxmlformats.org/drawingml/2006/table">
            <a:tbl>
              <a:tblPr firstRow="1" firstCol="1" bandRow="1">
                <a:tableStyleId>{73CB0276-E62C-41B5-A7B5-1E8C23403B5A}</a:tableStyleId>
              </a:tblPr>
              <a:tblGrid>
                <a:gridCol w="277973"/>
                <a:gridCol w="3616271"/>
                <a:gridCol w="601731"/>
                <a:gridCol w="463725"/>
                <a:gridCol w="648823"/>
                <a:gridCol w="83326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Descripción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 de 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servicios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Coste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Ud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Cant.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Subtotal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1.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Diseño</a:t>
                      </a:r>
                      <a:r>
                        <a:rPr lang="en-US" sz="1200" b="1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WordPress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$50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/hr.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100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$5,000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</a:rPr>
                        <a:t>Empezar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 mockups,10 </a:t>
                      </a: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</a:rPr>
                        <a:t>páginas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y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estructura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del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sitio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Presentación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de mockups y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discusión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de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posibles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cambios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 Con el OK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continuamos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con el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diseño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2.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Hosting 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y 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mantenimiento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$100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$100 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(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mens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.)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Soporte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continuado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3.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Tarea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 / 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Descripción</a:t>
                      </a:r>
                      <a:r>
                        <a:rPr lang="en-US" sz="1200" b="1" baseline="0" dirty="0" smtClean="0">
                          <a:solidFill>
                            <a:schemeClr val="bg2"/>
                          </a:solidFill>
                          <a:effectLst/>
                        </a:rPr>
                        <a:t> del </a:t>
                      </a:r>
                      <a:r>
                        <a:rPr lang="en-US" sz="1200" b="1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servicio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$/€/</a:t>
                      </a:r>
                      <a:r>
                        <a:rPr lang="de-DE" sz="1200" b="1" dirty="0">
                          <a:solidFill>
                            <a:schemeClr val="bg2"/>
                          </a:solidFill>
                          <a:effectLst/>
                        </a:rPr>
                        <a:t>£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$XXX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Describe 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con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precisión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de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qué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trata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la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tarea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y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qué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incluye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Puedes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incluir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cualquier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nota especial </a:t>
                      </a:r>
                      <a:r>
                        <a:rPr lang="en-US" sz="1200" baseline="0" dirty="0" err="1" smtClean="0">
                          <a:solidFill>
                            <a:schemeClr val="bg2"/>
                          </a:solidFill>
                          <a:effectLst/>
                        </a:rPr>
                        <a:t>aquí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.</a:t>
                      </a:r>
                      <a:endParaRPr lang="en-US" sz="1200" dirty="0" smtClean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65810" algn="l"/>
                        </a:tabLs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Subtotal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$5,000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</a:rPr>
                        <a:t>Descuento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(X%) 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– </a:t>
                      </a:r>
                      <a:r>
                        <a:rPr lang="en-US" sz="1200" dirty="0" err="1" smtClean="0">
                          <a:solidFill>
                            <a:schemeClr val="bg2"/>
                          </a:solidFill>
                          <a:effectLst/>
                        </a:rPr>
                        <a:t>Opcional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$ 100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IVA </a:t>
                      </a: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(X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%) / Reverse</a:t>
                      </a:r>
                      <a:r>
                        <a:rPr lang="en-US" sz="1200" baseline="0" dirty="0" smtClean="0">
                          <a:solidFill>
                            <a:schemeClr val="bg2"/>
                          </a:solidFill>
                          <a:effectLst/>
                        </a:rPr>
                        <a:t> charge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$ </a:t>
                      </a:r>
                      <a:r>
                        <a:rPr lang="en-US" sz="1200" dirty="0" smtClean="0">
                          <a:solidFill>
                            <a:schemeClr val="bg2"/>
                          </a:solidFill>
                          <a:effectLst/>
                        </a:rPr>
                        <a:t>1,345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Total a </a:t>
                      </a:r>
                      <a:r>
                        <a:rPr lang="en-US" sz="1200" b="1" dirty="0" err="1" smtClean="0">
                          <a:solidFill>
                            <a:schemeClr val="bg2"/>
                          </a:solidFill>
                          <a:effectLst/>
                        </a:rPr>
                        <a:t>pagar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/>
                          </a:solidFill>
                          <a:effectLst/>
                        </a:rPr>
                        <a:t>$ </a:t>
                      </a:r>
                      <a:r>
                        <a:rPr lang="en-US" sz="1200" b="1" dirty="0" smtClean="0">
                          <a:solidFill>
                            <a:schemeClr val="bg2"/>
                          </a:solidFill>
                          <a:effectLst/>
                        </a:rPr>
                        <a:t>5,000</a:t>
                      </a:r>
                      <a:endParaRPr lang="en-US" sz="11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554057" y="6780431"/>
            <a:ext cx="4836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CONDICIONES DE PAGO</a:t>
            </a:r>
            <a:endParaRPr lang="en-US" sz="1200" dirty="0"/>
          </a:p>
          <a:p>
            <a:r>
              <a:rPr lang="en-US" sz="1200" dirty="0" err="1" smtClean="0"/>
              <a:t>Por</a:t>
            </a:r>
            <a:r>
              <a:rPr lang="en-US" sz="1200" dirty="0" smtClean="0"/>
              <a:t> favor, </a:t>
            </a:r>
            <a:r>
              <a:rPr lang="en-US" sz="1200" dirty="0" err="1" smtClean="0"/>
              <a:t>pague</a:t>
            </a:r>
            <a:r>
              <a:rPr lang="en-US" sz="1200" dirty="0" smtClean="0"/>
              <a:t> </a:t>
            </a:r>
            <a:r>
              <a:rPr lang="en-US" sz="1200" dirty="0" err="1" smtClean="0"/>
              <a:t>dentro</a:t>
            </a:r>
            <a:r>
              <a:rPr lang="en-US" sz="1200" dirty="0" smtClean="0"/>
              <a:t> de </a:t>
            </a:r>
            <a:r>
              <a:rPr lang="en-US" sz="1200" dirty="0" err="1" smtClean="0"/>
              <a:t>los</a:t>
            </a:r>
            <a:r>
              <a:rPr lang="en-US" sz="1200" dirty="0" smtClean="0"/>
              <a:t> 14 </a:t>
            </a:r>
            <a:r>
              <a:rPr lang="en-US" sz="1200" dirty="0" err="1" smtClean="0"/>
              <a:t>días</a:t>
            </a:r>
            <a:r>
              <a:rPr lang="en-US" sz="1200" dirty="0" smtClean="0"/>
              <a:t> </a:t>
            </a:r>
            <a:r>
              <a:rPr lang="en-US" sz="1200" dirty="0" err="1" smtClean="0"/>
              <a:t>siguiente</a:t>
            </a:r>
            <a:r>
              <a:rPr lang="en-US" sz="1200" dirty="0" err="1" smtClean="0"/>
              <a:t>s</a:t>
            </a:r>
            <a:r>
              <a:rPr lang="en-US" sz="1200" dirty="0" smtClean="0"/>
              <a:t> a la </a:t>
            </a:r>
            <a:r>
              <a:rPr lang="en-US" sz="1200" dirty="0" err="1" smtClean="0"/>
              <a:t>recepción</a:t>
            </a:r>
            <a:r>
              <a:rPr lang="en-US" sz="1200" dirty="0" smtClean="0"/>
              <a:t> de </a:t>
            </a:r>
            <a:r>
              <a:rPr lang="en-US" sz="1200" dirty="0" err="1" smtClean="0"/>
              <a:t>esta</a:t>
            </a:r>
            <a:r>
              <a:rPr lang="en-US" sz="1200" dirty="0" smtClean="0"/>
              <a:t> </a:t>
            </a:r>
            <a:r>
              <a:rPr lang="en-US" sz="1200" dirty="0" err="1" smtClean="0"/>
              <a:t>factura</a:t>
            </a:r>
            <a:r>
              <a:rPr lang="en-US" sz="1200" dirty="0" smtClean="0"/>
              <a:t>.</a:t>
            </a:r>
            <a:endParaRPr lang="en-US" sz="1200" dirty="0"/>
          </a:p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200" b="1" dirty="0" smtClean="0"/>
              <a:t>PARA REALIZAR EL PAGO</a:t>
            </a:r>
            <a:endParaRPr lang="en-US" sz="1200" dirty="0"/>
          </a:p>
          <a:p>
            <a:r>
              <a:rPr lang="en-US" sz="1200" b="1" dirty="0"/>
              <a:t>PayPal: </a:t>
            </a:r>
            <a:r>
              <a:rPr lang="en-US" sz="1200" u="sng" dirty="0">
                <a:solidFill>
                  <a:schemeClr val="bg2"/>
                </a:solidFill>
                <a:hlinkClick r:id="rId2"/>
              </a:rPr>
              <a:t>john.doe@business.com</a:t>
            </a:r>
            <a:r>
              <a:rPr lang="en-US" sz="1200" dirty="0">
                <a:solidFill>
                  <a:schemeClr val="bg2"/>
                </a:solidFill>
              </a:rPr>
              <a:t> </a:t>
            </a:r>
          </a:p>
          <a:p>
            <a:r>
              <a:rPr lang="en-US" sz="1200" b="1" dirty="0" err="1" smtClean="0"/>
              <a:t>Transferencia</a:t>
            </a:r>
            <a:r>
              <a:rPr lang="en-US" sz="1200" b="1" dirty="0" smtClean="0"/>
              <a:t>: </a:t>
            </a:r>
            <a:r>
              <a:rPr lang="en-US" sz="1200" dirty="0"/>
              <a:t>John Doe -</a:t>
            </a:r>
            <a:r>
              <a:rPr lang="en-US" sz="1200" b="1" dirty="0"/>
              <a:t> </a:t>
            </a:r>
            <a:r>
              <a:rPr lang="en-US" sz="1200" dirty="0"/>
              <a:t>IBAN YYXX XXXX </a:t>
            </a:r>
            <a:r>
              <a:rPr lang="en-US" sz="1200" dirty="0" err="1"/>
              <a:t>XXXX</a:t>
            </a:r>
            <a:r>
              <a:rPr lang="en-US" sz="1200" dirty="0"/>
              <a:t> </a:t>
            </a:r>
            <a:r>
              <a:rPr lang="en-US" sz="1200" dirty="0" err="1"/>
              <a:t>XXXX</a:t>
            </a:r>
            <a:r>
              <a:rPr lang="en-US" sz="1200" dirty="0"/>
              <a:t> XX. </a:t>
            </a:r>
            <a:endParaRPr lang="en-US" dirty="0"/>
          </a:p>
        </p:txBody>
      </p:sp>
      <p:sp>
        <p:nvSpPr>
          <p:cNvPr id="2" name="Rechteck 1"/>
          <p:cNvSpPr/>
          <p:nvPr/>
        </p:nvSpPr>
        <p:spPr>
          <a:xfrm>
            <a:off x="3001811" y="8352804"/>
            <a:ext cx="11320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145E7B"/>
                </a:solidFill>
              </a:rPr>
              <a:t>¡GRACIAS!</a:t>
            </a:r>
            <a:endParaRPr lang="en-US" b="1" i="1" dirty="0">
              <a:solidFill>
                <a:srgbClr val="145E7B"/>
              </a:solidFill>
            </a:endParaRPr>
          </a:p>
        </p:txBody>
      </p:sp>
      <p:sp>
        <p:nvSpPr>
          <p:cNvPr id="16" name="Textfeld 2"/>
          <p:cNvSpPr txBox="1">
            <a:spLocks noChangeArrowheads="1"/>
          </p:cNvSpPr>
          <p:nvPr/>
        </p:nvSpPr>
        <p:spPr bwMode="auto">
          <a:xfrm>
            <a:off x="5149706" y="7864806"/>
            <a:ext cx="2013585" cy="975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100" dirty="0" err="1">
                <a:effectLst/>
                <a:latin typeface="Calibri"/>
                <a:ea typeface="Times New Roman"/>
                <a:cs typeface="Times New Roman"/>
              </a:rPr>
              <a:t>Powered</a:t>
            </a:r>
            <a:r>
              <a:rPr lang="de-DE" sz="1100" dirty="0">
                <a:effectLst/>
                <a:latin typeface="Calibri"/>
                <a:ea typeface="Times New Roman"/>
                <a:cs typeface="Times New Roman"/>
              </a:rPr>
              <a:t> </a:t>
            </a:r>
            <a:r>
              <a:rPr lang="de-DE" sz="1100" dirty="0" err="1">
                <a:effectLst/>
                <a:latin typeface="Calibri"/>
                <a:ea typeface="Times New Roman"/>
                <a:cs typeface="Times New Roman"/>
              </a:rPr>
              <a:t>by</a:t>
            </a:r>
            <a:r>
              <a:rPr lang="de-DE" sz="1100" dirty="0">
                <a:effectLst/>
                <a:latin typeface="Calibri"/>
                <a:ea typeface="Times New Roman"/>
                <a:cs typeface="Times New Roman"/>
              </a:rPr>
              <a:t>:</a:t>
            </a:r>
            <a:r>
              <a:rPr lang="de-DE" sz="1200" dirty="0">
                <a:effectLst/>
                <a:latin typeface="Arial"/>
                <a:ea typeface="Times New Roman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17" name="Grafik 16" descr="C:\Users\Natalia\Google Drive\Fmap Logo\Logo_freelancermap_transpare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706" y="8038161"/>
            <a:ext cx="2008505" cy="802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7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</Words>
  <Application>Microsoft Office PowerPoint</Application>
  <PresentationFormat>Benutzerdefiniert</PresentationFormat>
  <Paragraphs>68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Source Sans Pro</vt:lpstr>
      <vt:lpstr>Times New Roman</vt:lpstr>
      <vt:lpstr>Raleway</vt:lpstr>
      <vt:lpstr>Calibri</vt:lpstr>
      <vt:lpstr>plum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Freelance-Invoice-Template-PPT</dc:title>
  <dc:creator>freelancermap</dc:creator>
  <cp:lastModifiedBy>Anwender</cp:lastModifiedBy>
  <cp:revision>8</cp:revision>
  <dcterms:modified xsi:type="dcterms:W3CDTF">2019-03-04T12:58:20Z</dcterms:modified>
</cp:coreProperties>
</file>