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9" r:id="rId1"/>
  </p:sldMasterIdLst>
  <p:notesMasterIdLst>
    <p:notesMasterId r:id="rId5"/>
  </p:notesMasterIdLst>
  <p:handoutMasterIdLst>
    <p:handoutMasterId r:id="rId6"/>
  </p:handoutMasterIdLst>
  <p:sldIdLst>
    <p:sldId id="262" r:id="rId2"/>
    <p:sldId id="263" r:id="rId3"/>
    <p:sldId id="264" r:id="rId4"/>
  </p:sldIdLst>
  <p:sldSz cx="7315200" cy="10058400"/>
  <p:notesSz cx="6858000" cy="9144000"/>
  <p:embeddedFontLst>
    <p:embeddedFont>
      <p:font typeface="Source Sans Pro" panose="020B0503030403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E7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3CB0276-E62C-41B5-A7B5-1E8C23403B5A}">
  <a:tblStyle styleId="{73CB0276-E62C-41B5-A7B5-1E8C23403B5A}" styleName="Table_0">
    <a:wholeTbl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1350CF2-C76A-4825-8406-2B75B67769C0}" styleName="Table_1">
    <a:wholeTbl>
      <a:tcStyle>
        <a:tcBdr>
          <a:left>
            <a:ln w="1270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712" y="7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711D4-B8E9-4B3A-918E-9B064AF8CC69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E4F2F-64B5-4493-8AAC-5FDBF9DC0D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2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82413" y="685800"/>
            <a:ext cx="2493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6316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64559" y="5184373"/>
            <a:ext cx="7186200" cy="471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88700" y="517195"/>
            <a:ext cx="6546900" cy="28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88700" y="3398902"/>
            <a:ext cx="6546900" cy="168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‹Nr.›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64559" y="5184373"/>
            <a:ext cx="7186200" cy="471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88700" y="3352800"/>
            <a:ext cx="6546900" cy="1536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‹Nr.›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49359" y="870271"/>
            <a:ext cx="6816600" cy="121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249359" y="2253728"/>
            <a:ext cx="3199800" cy="66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3865920" y="2253728"/>
            <a:ext cx="3199800" cy="66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49359" y="870271"/>
            <a:ext cx="6816600" cy="121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49360" y="1086506"/>
            <a:ext cx="2246400" cy="1477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49360" y="2717439"/>
            <a:ext cx="2246400" cy="6217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92200" y="1029306"/>
            <a:ext cx="4483200" cy="799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‹Nr.›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709440" y="157813"/>
            <a:ext cx="3541199" cy="974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4023740" y="8791200"/>
            <a:ext cx="374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12400" y="2310880"/>
            <a:ext cx="3236100" cy="2999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12400" y="5414935"/>
            <a:ext cx="3236100" cy="263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3951600" y="1416213"/>
            <a:ext cx="3069600" cy="7226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‹Nr.›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49359" y="8273124"/>
            <a:ext cx="4799100" cy="118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4559" y="5184373"/>
            <a:ext cx="7186200" cy="471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49359" y="1452979"/>
            <a:ext cx="6816600" cy="392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249359" y="5563911"/>
            <a:ext cx="6816600" cy="254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‹Nr.›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9359" y="870271"/>
            <a:ext cx="6816600" cy="121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9359" y="2253728"/>
            <a:ext cx="6816600" cy="66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798399" y="9169128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‹Nr.›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599607"/>
            <a:ext cx="7315200" cy="14990"/>
          </a:xfrm>
          <a:prstGeom prst="line">
            <a:avLst/>
          </a:prstGeom>
          <a:ln w="63500">
            <a:solidFill>
              <a:srgbClr val="145E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-14990" y="8964118"/>
            <a:ext cx="7345180" cy="1079292"/>
          </a:xfrm>
          <a:prstGeom prst="rect">
            <a:avLst/>
          </a:prstGeom>
          <a:solidFill>
            <a:srgbClr val="145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0" y="9129008"/>
            <a:ext cx="73301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John Doe </a:t>
            </a:r>
            <a:r>
              <a:rPr lang="en-US" sz="16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</a:t>
            </a:r>
            <a:r>
              <a:rPr lang="en-US" sz="1600" dirty="0" err="1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Dirección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| N.I.F.</a:t>
            </a: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 </a:t>
            </a:r>
            <a:r>
              <a:rPr lang="en-US" sz="14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+123 – 111 222 333   </a:t>
            </a:r>
            <a:r>
              <a:rPr lang="en-US" sz="14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  </a:t>
            </a:r>
            <a:r>
              <a:rPr lang="en-US" sz="1400" u="sng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john.doe@business.com </a:t>
            </a:r>
            <a:r>
              <a:rPr lang="en-US" sz="14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</a:t>
            </a:r>
            <a:r>
              <a:rPr lang="en-US" sz="14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 </a:t>
            </a:r>
            <a:r>
              <a:rPr lang="en-US" sz="14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sz="1400" u="sng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www.johndoe.com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09826" y="2364836"/>
            <a:ext cx="423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N° de </a:t>
            </a:r>
            <a:r>
              <a:rPr lang="en-US" sz="1200" b="1" dirty="0" err="1"/>
              <a:t>cliente</a:t>
            </a:r>
            <a:r>
              <a:rPr lang="en-US" sz="1200" b="1" dirty="0"/>
              <a:t>: </a:t>
            </a:r>
            <a:r>
              <a:rPr lang="en-US" sz="1200" dirty="0"/>
              <a:t>123456</a:t>
            </a:r>
          </a:p>
          <a:p>
            <a:pPr algn="r"/>
            <a:r>
              <a:rPr lang="en-US" sz="1200" b="1" dirty="0"/>
              <a:t>N° de </a:t>
            </a:r>
            <a:r>
              <a:rPr lang="en-US" sz="1200" b="1" dirty="0" err="1" smtClean="0"/>
              <a:t>propuesta</a:t>
            </a:r>
            <a:r>
              <a:rPr lang="en-US" sz="1200" b="1" dirty="0" smtClean="0"/>
              <a:t>: </a:t>
            </a:r>
            <a:r>
              <a:rPr lang="en-US" sz="1200" dirty="0"/>
              <a:t>20XX/XX</a:t>
            </a:r>
          </a:p>
          <a:p>
            <a:pPr algn="r"/>
            <a:r>
              <a:rPr lang="en-US" sz="1200" b="1" dirty="0" err="1"/>
              <a:t>Fecha</a:t>
            </a:r>
            <a:r>
              <a:rPr lang="en-US" sz="1200" b="1" dirty="0"/>
              <a:t> de </a:t>
            </a:r>
            <a:r>
              <a:rPr lang="en-US" sz="1200" b="1" dirty="0" err="1" smtClean="0"/>
              <a:t>propuesta</a:t>
            </a:r>
            <a:r>
              <a:rPr lang="en-US" sz="1200" b="1" dirty="0" smtClean="0"/>
              <a:t>: </a:t>
            </a:r>
            <a:r>
              <a:rPr lang="en-US" sz="1200" dirty="0"/>
              <a:t>DD.MM.YYYY</a:t>
            </a:r>
            <a:endParaRPr lang="en-US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689547" y="3867461"/>
            <a:ext cx="59510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200" dirty="0"/>
              <a:t>Estimado [</a:t>
            </a:r>
            <a:r>
              <a:rPr lang="es-ES" sz="1200" b="1" u="sng" dirty="0"/>
              <a:t>nombre del cliente</a:t>
            </a:r>
            <a:r>
              <a:rPr lang="es-ES" sz="1200" dirty="0" smtClean="0"/>
              <a:t>],</a:t>
            </a:r>
          </a:p>
          <a:p>
            <a:pPr lvl="1">
              <a:lnSpc>
                <a:spcPct val="150000"/>
              </a:lnSpc>
            </a:pPr>
            <a:endParaRPr lang="en-US" sz="1200" dirty="0"/>
          </a:p>
          <a:p>
            <a:pPr lvl="1">
              <a:lnSpc>
                <a:spcPct val="150000"/>
              </a:lnSpc>
            </a:pPr>
            <a:r>
              <a:rPr lang="es-ES" sz="1200" dirty="0"/>
              <a:t>Fue un placer hablar con ustedes sobre el nuevo proyecto de su empresa para [</a:t>
            </a:r>
            <a:r>
              <a:rPr lang="es-ES" sz="1200" b="1" u="sng" dirty="0"/>
              <a:t>descripción del proyecto y objetivos</a:t>
            </a:r>
            <a:r>
              <a:rPr lang="es-ES" sz="1200" dirty="0"/>
              <a:t>]. </a:t>
            </a:r>
            <a:endParaRPr lang="es-ES" sz="1200" dirty="0" smtClean="0"/>
          </a:p>
          <a:p>
            <a:pPr lvl="1">
              <a:lnSpc>
                <a:spcPct val="150000"/>
              </a:lnSpc>
            </a:pPr>
            <a:endParaRPr lang="en-US" sz="1200" dirty="0"/>
          </a:p>
          <a:p>
            <a:pPr lvl="1">
              <a:lnSpc>
                <a:spcPct val="150000"/>
              </a:lnSpc>
            </a:pPr>
            <a:r>
              <a:rPr lang="es-ES" sz="1200" dirty="0"/>
              <a:t>Habiendo considerado todos los detalles sobre los que tratamos ayer, por favor, encuentre a continuación el presupuesto que he estimado en base a los servicios requeridos. </a:t>
            </a:r>
            <a:endParaRPr lang="es-ES" sz="1200" dirty="0" smtClean="0"/>
          </a:p>
          <a:p>
            <a:pPr lvl="1">
              <a:lnSpc>
                <a:spcPct val="150000"/>
              </a:lnSpc>
            </a:pPr>
            <a:endParaRPr lang="en-US" sz="1200" dirty="0"/>
          </a:p>
          <a:p>
            <a:pPr lvl="1">
              <a:lnSpc>
                <a:spcPct val="150000"/>
              </a:lnSpc>
            </a:pPr>
            <a:r>
              <a:rPr lang="es-ES" sz="1200" dirty="0"/>
              <a:t>Si tiene alguna pregunta sobre los precios o necesita añadir o eliminar alguna parte del trabajo, por favor, no dude en escribirme. </a:t>
            </a:r>
            <a:endParaRPr lang="es-ES" sz="1200" dirty="0" smtClean="0"/>
          </a:p>
          <a:p>
            <a:pPr lvl="1">
              <a:lnSpc>
                <a:spcPct val="150000"/>
              </a:lnSpc>
            </a:pPr>
            <a:endParaRPr lang="en-US" sz="1200" dirty="0"/>
          </a:p>
          <a:p>
            <a:pPr lvl="1">
              <a:lnSpc>
                <a:spcPct val="150000"/>
              </a:lnSpc>
            </a:pPr>
            <a:r>
              <a:rPr lang="es-ES" sz="1200" dirty="0"/>
              <a:t>Agradezco la oportunidad que me dan de enviarles esta propuesta y espero poder trabajar con ustedes</a:t>
            </a:r>
            <a:r>
              <a:rPr lang="es-ES" sz="1200" dirty="0" smtClean="0"/>
              <a:t>.</a:t>
            </a:r>
          </a:p>
          <a:p>
            <a:pPr lvl="1">
              <a:lnSpc>
                <a:spcPct val="150000"/>
              </a:lnSpc>
            </a:pPr>
            <a:endParaRPr lang="en-US" sz="1200" dirty="0"/>
          </a:p>
          <a:p>
            <a:pPr lvl="1">
              <a:lnSpc>
                <a:spcPct val="150000"/>
              </a:lnSpc>
            </a:pPr>
            <a:r>
              <a:rPr lang="es-ES" sz="1200" dirty="0"/>
              <a:t>Sinceramente</a:t>
            </a:r>
            <a:r>
              <a:rPr lang="es-ES" sz="1200" dirty="0" smtClean="0"/>
              <a:t>,</a:t>
            </a:r>
            <a:endParaRPr lang="en-US" sz="1200" dirty="0"/>
          </a:p>
          <a:p>
            <a:pPr lvl="1">
              <a:lnSpc>
                <a:spcPct val="150000"/>
              </a:lnSpc>
            </a:pPr>
            <a:r>
              <a:rPr lang="es-ES" sz="1200" dirty="0"/>
              <a:t>John Doe</a:t>
            </a:r>
            <a:endParaRPr lang="en-US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629587" y="3313464"/>
            <a:ext cx="598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Propuesta </a:t>
            </a:r>
            <a:r>
              <a:rPr lang="es-ES" sz="1600" b="1" dirty="0"/>
              <a:t>[</a:t>
            </a:r>
            <a:r>
              <a:rPr lang="es-ES" sz="1600" b="1" u="sng" dirty="0"/>
              <a:t>Servicios a completar/nombre de la empresa</a:t>
            </a:r>
            <a:r>
              <a:rPr lang="es-ES" sz="1600" b="1" dirty="0"/>
              <a:t>] 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781987" y="1336623"/>
            <a:ext cx="2278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/>
              <a:t>Cliente</a:t>
            </a:r>
            <a:endParaRPr lang="en-US" sz="1300" dirty="0"/>
          </a:p>
          <a:p>
            <a:r>
              <a:rPr lang="en-US" sz="1300" dirty="0" err="1"/>
              <a:t>Dirección</a:t>
            </a:r>
            <a:r>
              <a:rPr lang="en-US" sz="1300" dirty="0"/>
              <a:t> del </a:t>
            </a:r>
            <a:r>
              <a:rPr lang="en-US" sz="1300" dirty="0" err="1"/>
              <a:t>cliente</a:t>
            </a:r>
            <a:r>
              <a:rPr lang="en-US" sz="1300" dirty="0"/>
              <a:t>, n°</a:t>
            </a:r>
          </a:p>
          <a:p>
            <a:r>
              <a:rPr lang="en-US" sz="1300" dirty="0"/>
              <a:t>C.P. / Ciudad, </a:t>
            </a:r>
            <a:r>
              <a:rPr lang="en-US" sz="1300" dirty="0" err="1"/>
              <a:t>país</a:t>
            </a:r>
            <a:endParaRPr lang="en-US" sz="1300" dirty="0"/>
          </a:p>
          <a:p>
            <a:r>
              <a:rPr lang="en-US" sz="1300" dirty="0"/>
              <a:t>CIF/NIF: XX-XXXXXXXX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599607"/>
            <a:ext cx="7315200" cy="14990"/>
          </a:xfrm>
          <a:prstGeom prst="line">
            <a:avLst/>
          </a:prstGeom>
          <a:ln w="63500">
            <a:solidFill>
              <a:srgbClr val="145E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-14990" y="8964118"/>
            <a:ext cx="7345180" cy="1079292"/>
          </a:xfrm>
          <a:prstGeom prst="rect">
            <a:avLst/>
          </a:prstGeom>
          <a:solidFill>
            <a:srgbClr val="145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0" y="9129008"/>
            <a:ext cx="73301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John Doe </a:t>
            </a:r>
            <a:r>
              <a:rPr lang="en-US" sz="16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</a:t>
            </a:r>
            <a:r>
              <a:rPr lang="en-US" sz="1600" dirty="0" err="1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Dirección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N.I.F.</a:t>
            </a: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 </a:t>
            </a:r>
            <a:r>
              <a:rPr lang="en-US" sz="14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+123 – 111 222 333   </a:t>
            </a:r>
            <a:r>
              <a:rPr lang="en-US" sz="14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  </a:t>
            </a:r>
            <a:r>
              <a:rPr lang="en-US" sz="1400" u="sng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john.doe@business.com </a:t>
            </a:r>
            <a:r>
              <a:rPr lang="en-US" sz="14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</a:t>
            </a:r>
            <a:r>
              <a:rPr lang="en-US" sz="14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 </a:t>
            </a:r>
            <a:r>
              <a:rPr lang="en-US" sz="14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sz="1400" u="sng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www.johndoe.com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28378" y="1082326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145E7B"/>
                </a:solidFill>
              </a:rPr>
              <a:t>ESTIMATE</a:t>
            </a:r>
            <a:endParaRPr lang="en-US" dirty="0">
              <a:solidFill>
                <a:srgbClr val="145E7B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28378" y="5821449"/>
            <a:ext cx="1904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145E7B"/>
                </a:solidFill>
              </a:rPr>
              <a:t>PLAZOS </a:t>
            </a:r>
            <a:r>
              <a:rPr lang="en-US" b="1" i="1" dirty="0" smtClean="0">
                <a:solidFill>
                  <a:srgbClr val="145E7B"/>
                </a:solidFill>
              </a:rPr>
              <a:t>(</a:t>
            </a:r>
            <a:r>
              <a:rPr lang="en-US" b="1" i="1" dirty="0" err="1" smtClean="0">
                <a:solidFill>
                  <a:srgbClr val="145E7B"/>
                </a:solidFill>
              </a:rPr>
              <a:t>Opcional</a:t>
            </a:r>
            <a:r>
              <a:rPr lang="en-US" b="1" i="1" dirty="0" smtClean="0">
                <a:solidFill>
                  <a:srgbClr val="145E7B"/>
                </a:solidFill>
              </a:rPr>
              <a:t>):</a:t>
            </a:r>
            <a:endParaRPr lang="en-US" dirty="0">
              <a:solidFill>
                <a:srgbClr val="145E7B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44200" y="6302750"/>
            <a:ext cx="6441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Para completar el trabajo descrito en el presupuesto, necesitaré aproximadamente </a:t>
            </a:r>
            <a:r>
              <a:rPr lang="es-ES" sz="1200" dirty="0" smtClean="0"/>
              <a:t>[</a:t>
            </a:r>
            <a:r>
              <a:rPr lang="es-ES" sz="1200" b="1" u="sng" dirty="0" smtClean="0"/>
              <a:t>10 semanas</a:t>
            </a:r>
            <a:r>
              <a:rPr lang="es-ES" sz="1200" dirty="0" smtClean="0"/>
              <a:t>], </a:t>
            </a:r>
            <a:r>
              <a:rPr lang="es-ES" sz="1200" dirty="0"/>
              <a:t>dependiendo de la rapidez con la que reciba sus comentarios en cada etapa. Estoy disponible para empezar inmediatamente si acepta esta propuesta.</a:t>
            </a:r>
            <a:endParaRPr lang="en-US" sz="1200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3913"/>
              </p:ext>
            </p:extLst>
          </p:nvPr>
        </p:nvGraphicFramePr>
        <p:xfrm>
          <a:off x="1520344" y="7098234"/>
          <a:ext cx="4051781" cy="1563370"/>
        </p:xfrm>
        <a:graphic>
          <a:graphicData uri="http://schemas.openxmlformats.org/drawingml/2006/table">
            <a:tbl>
              <a:tblPr firstRow="1" firstCol="1" bandRow="1">
                <a:tableStyleId>{73CB0276-E62C-41B5-A7B5-1E8C23403B5A}</a:tableStyleId>
              </a:tblPr>
              <a:tblGrid>
                <a:gridCol w="3129280"/>
                <a:gridCol w="922501"/>
              </a:tblGrid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2370" algn="l"/>
                        </a:tabLst>
                      </a:pP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Etapa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31215" indent="-80962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2370" algn="l"/>
                        </a:tabLst>
                      </a:pP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Semana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2370" algn="l"/>
                        </a:tabLst>
                      </a:pPr>
                      <a:r>
                        <a:rPr lang="en-US" sz="1200" dirty="0" err="1" smtClean="0">
                          <a:solidFill>
                            <a:schemeClr val="bg2"/>
                          </a:solidFill>
                          <a:effectLst/>
                        </a:rPr>
                        <a:t>Análisis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31215" indent="-80962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2370" algn="l"/>
                        </a:tabLs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1-2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2370" algn="l"/>
                        </a:tabLs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Mockups </a:t>
                      </a:r>
                      <a:r>
                        <a:rPr lang="en-US" sz="1200" dirty="0" err="1" smtClean="0">
                          <a:solidFill>
                            <a:schemeClr val="bg2"/>
                          </a:solidFill>
                          <a:effectLst/>
                        </a:rPr>
                        <a:t>diseños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31215" indent="-80962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2370" algn="l"/>
                        </a:tabLs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 3-4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2370" algn="l"/>
                        </a:tabLst>
                      </a:pPr>
                      <a:r>
                        <a:rPr lang="en-US" sz="1200" dirty="0" err="1" smtClean="0">
                          <a:solidFill>
                            <a:schemeClr val="bg2"/>
                          </a:solidFill>
                          <a:effectLst/>
                        </a:rPr>
                        <a:t>Programación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de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templates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31215" indent="-80962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2370" algn="l"/>
                        </a:tabLs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5-6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2370" algn="l"/>
                        </a:tabLst>
                      </a:pPr>
                      <a:r>
                        <a:rPr lang="en-US" sz="1200" dirty="0" err="1" smtClean="0">
                          <a:solidFill>
                            <a:schemeClr val="bg2"/>
                          </a:solidFill>
                          <a:effectLst/>
                        </a:rPr>
                        <a:t>Integracion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 del theme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en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WordPress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31215" indent="-80962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2370" algn="l"/>
                        </a:tabLs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7-8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2370" algn="l"/>
                        </a:tabLs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Testing &amp; deployment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31215" indent="-80962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2370" algn="l"/>
                        </a:tabLs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9-10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163534"/>
              </p:ext>
            </p:extLst>
          </p:nvPr>
        </p:nvGraphicFramePr>
        <p:xfrm>
          <a:off x="436705" y="1439564"/>
          <a:ext cx="6441789" cy="4640001"/>
        </p:xfrm>
        <a:graphic>
          <a:graphicData uri="http://schemas.openxmlformats.org/drawingml/2006/table">
            <a:tbl>
              <a:tblPr firstRow="1" firstCol="1" bandRow="1">
                <a:tableStyleId>{73CB0276-E62C-41B5-A7B5-1E8C23403B5A}</a:tableStyleId>
              </a:tblPr>
              <a:tblGrid>
                <a:gridCol w="277973"/>
                <a:gridCol w="3616271"/>
                <a:gridCol w="601731"/>
                <a:gridCol w="463725"/>
                <a:gridCol w="648823"/>
                <a:gridCol w="83326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Descripción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 de </a:t>
                      </a: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servicios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Coste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Ud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Cant.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Subtotal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1.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Diseño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WordPress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$50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/hr.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$5,000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bg2"/>
                          </a:solidFill>
                          <a:effectLst/>
                        </a:rPr>
                        <a:t>Empezar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 mockups,10 </a:t>
                      </a:r>
                      <a:r>
                        <a:rPr lang="en-US" sz="1200" dirty="0" err="1" smtClean="0">
                          <a:solidFill>
                            <a:schemeClr val="bg2"/>
                          </a:solidFill>
                          <a:effectLst/>
                        </a:rPr>
                        <a:t>páginas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y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estructura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del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sitio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.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Presentación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de mockups y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discusión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de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posibles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cambios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. Con el OK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continuamos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con el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diseño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858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2.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Hosting 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y </a:t>
                      </a: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mantenimiento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$100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$100 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mens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.)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Soporte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continuado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teléfono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3.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Tarea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 / </a:t>
                      </a: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Descripción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  <a:effectLst/>
                        </a:rPr>
                        <a:t> del </a:t>
                      </a:r>
                      <a:r>
                        <a:rPr lang="en-US" sz="1200" b="1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servicio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$/€/</a:t>
                      </a:r>
                      <a:r>
                        <a:rPr lang="de-DE" sz="1200" b="1" dirty="0">
                          <a:solidFill>
                            <a:schemeClr val="bg2"/>
                          </a:solidFill>
                          <a:effectLst/>
                        </a:rPr>
                        <a:t>£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$XXX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Describe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con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precisión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de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qué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trata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la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tarea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y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qué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incluye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.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Puedes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incluir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cualquier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nota especial </a:t>
                      </a:r>
                      <a:r>
                        <a:rPr lang="en-US" sz="1200" baseline="0" dirty="0" err="1" smtClean="0">
                          <a:solidFill>
                            <a:schemeClr val="bg2"/>
                          </a:solidFill>
                          <a:effectLst/>
                        </a:rPr>
                        <a:t>aquí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  <a:endParaRPr lang="en-US" sz="1200" dirty="0" smtClean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Subtotal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$5,000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bg2"/>
                          </a:solidFill>
                          <a:effectLst/>
                        </a:rPr>
                        <a:t>Descuento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(X%)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– </a:t>
                      </a:r>
                      <a:r>
                        <a:rPr lang="en-US" sz="1200" dirty="0" err="1" smtClean="0">
                          <a:solidFill>
                            <a:schemeClr val="bg2"/>
                          </a:solidFill>
                          <a:effectLst/>
                        </a:rPr>
                        <a:t>Opcional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$ 100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IVA </a:t>
                      </a: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(X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%) / Reverse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  <a:effectLst/>
                        </a:rPr>
                        <a:t> charge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$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  <a:effectLst/>
                        </a:rPr>
                        <a:t>1,345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Total a </a:t>
                      </a: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</a:rPr>
                        <a:t>pagar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</a:rPr>
                        <a:t>$ 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</a:rPr>
                        <a:t>5,000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4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599607"/>
            <a:ext cx="7315200" cy="14990"/>
          </a:xfrm>
          <a:prstGeom prst="line">
            <a:avLst/>
          </a:prstGeom>
          <a:ln w="63500">
            <a:solidFill>
              <a:srgbClr val="145E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-14990" y="8964118"/>
            <a:ext cx="7345180" cy="1079292"/>
          </a:xfrm>
          <a:prstGeom prst="rect">
            <a:avLst/>
          </a:prstGeom>
          <a:solidFill>
            <a:srgbClr val="145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0" y="9129008"/>
            <a:ext cx="73301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John Doe </a:t>
            </a:r>
            <a:r>
              <a:rPr lang="en-US" sz="16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</a:t>
            </a:r>
            <a:r>
              <a:rPr lang="en-US" sz="1600" dirty="0" err="1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Dirección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| N.I.F.</a:t>
            </a: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 </a:t>
            </a:r>
            <a:r>
              <a:rPr lang="en-US" sz="14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+123 – 111 222 333   </a:t>
            </a:r>
            <a:r>
              <a:rPr lang="en-US" sz="14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  </a:t>
            </a:r>
            <a:r>
              <a:rPr lang="en-US" sz="1400" u="sng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john.doe@business.com </a:t>
            </a:r>
            <a:r>
              <a:rPr lang="en-US" sz="14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</a:t>
            </a:r>
            <a:r>
              <a:rPr lang="en-US" sz="14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|  </a:t>
            </a:r>
            <a:r>
              <a:rPr lang="en-US" sz="1400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sz="1400" u="sng" dirty="0">
                <a:solidFill>
                  <a:schemeClr val="bg1"/>
                </a:solidFill>
                <a:effectLst/>
                <a:ea typeface="Times New Roman"/>
                <a:cs typeface="Times New Roman"/>
              </a:rPr>
              <a:t>www.johndoe.com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81025" y="1114425"/>
            <a:ext cx="6191250" cy="610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145E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TÉRMINOS </a:t>
            </a:r>
            <a:r>
              <a:rPr lang="en-US" sz="1200" b="1" i="1" dirty="0">
                <a:solidFill>
                  <a:srgbClr val="145E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i="1" dirty="0" err="1" smtClean="0">
                <a:solidFill>
                  <a:srgbClr val="145E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</a:t>
            </a:r>
            <a:r>
              <a:rPr lang="en-US" sz="1200" b="1" i="1" dirty="0">
                <a:solidFill>
                  <a:srgbClr val="145E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1200" dirty="0">
              <a:solidFill>
                <a:srgbClr val="145E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  <a:spcBef>
                <a:spcPts val="120"/>
              </a:spcBef>
            </a:pP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Revisiones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incluye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horas de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cobrar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cargos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adicionale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que se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necesite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adicionalmente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tarifa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X/hora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dirty="0"/>
              <a:t>Le </a:t>
            </a:r>
            <a:r>
              <a:rPr lang="es-ES" sz="1200" dirty="0" smtClean="0"/>
              <a:t>comunicaré que el tiempo pactado se está terminando para ver si quiere exceder el tiempo acordado.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  <a:spcBef>
                <a:spcPts val="120"/>
              </a:spcBef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"/>
              </a:spcBef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Pago: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"/>
              </a:spcBef>
            </a:pPr>
            <a:r>
              <a:rPr lang="es-ES" sz="1200" dirty="0"/>
              <a:t>El importe presupuestado se pagrá de la siguiente manera: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5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lnSpc>
                <a:spcPct val="15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conclui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120"/>
              </a:spcBef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"/>
              </a:spcBef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Solicito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inicial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siguientes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aceptado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El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final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deberá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efectuarse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14 days]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siguientes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finalización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s-ES" sz="1200" dirty="0"/>
              <a:t> Para pagos atrasados, hay un cargo por demora de [</a:t>
            </a:r>
            <a:r>
              <a:rPr lang="es-ES" sz="1200" b="1" u="sng" dirty="0"/>
              <a:t>X%</a:t>
            </a:r>
            <a:r>
              <a:rPr lang="es-ES" sz="1200" dirty="0"/>
              <a:t>] adicional por mes en intereses. Para proyectos urgentes, el precio final aumentará un </a:t>
            </a:r>
            <a:r>
              <a:rPr lang="es-ES" sz="1200" dirty="0" smtClean="0"/>
              <a:t>[</a:t>
            </a:r>
            <a:r>
              <a:rPr lang="es-ES" sz="1200" b="1" dirty="0" smtClean="0"/>
              <a:t>10%</a:t>
            </a:r>
            <a:r>
              <a:rPr lang="es-ES" sz="1200" dirty="0" smtClean="0"/>
              <a:t>]. </a:t>
            </a:r>
          </a:p>
          <a:p>
            <a:pPr>
              <a:lnSpc>
                <a:spcPct val="150000"/>
              </a:lnSpc>
              <a:spcBef>
                <a:spcPts val="12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  <a:spcBef>
                <a:spcPts val="120"/>
              </a:spcBef>
            </a:pP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Validez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"/>
              </a:spcBef>
            </a:pPr>
            <a:r>
              <a:rPr lang="es-ES" sz="1200" dirty="0"/>
              <a:t>Esta propuesta sólo es válida </a:t>
            </a:r>
            <a:r>
              <a:rPr lang="es-ES" sz="1200" dirty="0" smtClean="0"/>
              <a:t>durante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/>
              <a:t>a partir de la fecha de su envío</a:t>
            </a:r>
            <a:r>
              <a:rPr lang="es-ES" sz="1200" dirty="0" smtClean="0"/>
              <a:t>.</a:t>
            </a:r>
          </a:p>
          <a:p>
            <a:pPr>
              <a:lnSpc>
                <a:spcPct val="150000"/>
              </a:lnSpc>
              <a:spcBef>
                <a:spcPts val="12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"/>
              </a:spcBef>
            </a:pP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términos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"/>
              </a:spcBef>
            </a:pPr>
            <a:r>
              <a:rPr lang="es-ES" sz="1200" dirty="0"/>
              <a:t>Cancelación del contrato, confidencialidad, copyright, etc.</a:t>
            </a:r>
            <a:endParaRPr lang="en-US" sz="1200" dirty="0"/>
          </a:p>
        </p:txBody>
      </p:sp>
      <p:pic>
        <p:nvPicPr>
          <p:cNvPr id="11" name="Grafik 10" descr="C:\Users\Natalia\Google Drive\Fmap Logo\Logo_freelancermap_transparen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97" y="7799705"/>
            <a:ext cx="2008505" cy="802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hteck 11"/>
          <p:cNvSpPr/>
          <p:nvPr/>
        </p:nvSpPr>
        <p:spPr>
          <a:xfrm>
            <a:off x="1" y="7645816"/>
            <a:ext cx="73301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25418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394</Words>
  <Application>Microsoft Office PowerPoint</Application>
  <PresentationFormat>Benutzerdefiniert</PresentationFormat>
  <Paragraphs>109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Source Sans Pro</vt:lpstr>
      <vt:lpstr>Times New Roman</vt:lpstr>
      <vt:lpstr>Calibri</vt:lpstr>
      <vt:lpstr>Raleway</vt:lpstr>
      <vt:lpstr>plum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Freelance-Proposal-Template-PPT</dc:title>
  <dc:creator>freelancermap</dc:creator>
  <cp:lastModifiedBy>Anwender</cp:lastModifiedBy>
  <cp:revision>8</cp:revision>
  <dcterms:modified xsi:type="dcterms:W3CDTF">2019-03-04T16:43:20Z</dcterms:modified>
</cp:coreProperties>
</file>